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sldIdLst>
    <p:sldId id="269" r:id="rId2"/>
    <p:sldId id="282" r:id="rId3"/>
    <p:sldId id="283" r:id="rId4"/>
    <p:sldId id="270" r:id="rId5"/>
    <p:sldId id="275" r:id="rId6"/>
    <p:sldId id="276" r:id="rId7"/>
    <p:sldId id="277" r:id="rId8"/>
    <p:sldId id="278" r:id="rId9"/>
    <p:sldId id="271" r:id="rId10"/>
    <p:sldId id="279" r:id="rId11"/>
    <p:sldId id="272" r:id="rId12"/>
    <p:sldId id="273" r:id="rId13"/>
    <p:sldId id="285" r:id="rId14"/>
    <p:sldId id="284" r:id="rId15"/>
    <p:sldId id="274" r:id="rId16"/>
    <p:sldId id="28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  <a:srgbClr val="00763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CAA89BE-4E09-41F5-A43E-3332C20B21D3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4A70C1-62FF-4E06-843A-2DAD1694FA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89BE-4E09-41F5-A43E-3332C20B21D3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70C1-62FF-4E06-843A-2DAD1694F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89BE-4E09-41F5-A43E-3332C20B21D3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70C1-62FF-4E06-843A-2DAD1694FA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AA89BE-4E09-41F5-A43E-3332C20B21D3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4A70C1-62FF-4E06-843A-2DAD1694FA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89BE-4E09-41F5-A43E-3332C20B21D3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4A70C1-62FF-4E06-843A-2DAD1694FA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CAA89BE-4E09-41F5-A43E-3332C20B21D3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4A70C1-62FF-4E06-843A-2DAD1694FA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CAA89BE-4E09-41F5-A43E-3332C20B21D3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14A70C1-62FF-4E06-843A-2DAD1694FA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89BE-4E09-41F5-A43E-3332C20B21D3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4A70C1-62FF-4E06-843A-2DAD1694FA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89BE-4E09-41F5-A43E-3332C20B21D3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4A70C1-62FF-4E06-843A-2DAD1694FA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CAA89BE-4E09-41F5-A43E-3332C20B21D3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4A70C1-62FF-4E06-843A-2DAD1694FA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5CAA89BE-4E09-41F5-A43E-3332C20B21D3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414A70C1-62FF-4E06-843A-2DAD1694FA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5CAA89BE-4E09-41F5-A43E-3332C20B21D3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414A70C1-62FF-4E06-843A-2DAD1694FAA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.jpe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484784"/>
            <a:ext cx="6912768" cy="21602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E39"/>
                </a:solidFill>
              </a:rPr>
              <a:t>Робота </a:t>
            </a:r>
            <a:br>
              <a:rPr lang="ru-RU" sz="2400" b="1" dirty="0" smtClean="0">
                <a:solidFill>
                  <a:srgbClr val="007E39"/>
                </a:solidFill>
              </a:rPr>
            </a:br>
            <a:r>
              <a:rPr lang="ru-RU" sz="2400" b="1" dirty="0" smtClean="0">
                <a:solidFill>
                  <a:srgbClr val="007E39"/>
                </a:solidFill>
              </a:rPr>
              <a:t>метод</a:t>
            </a:r>
            <a:r>
              <a:rPr lang="uk-UA" sz="2400" b="1" dirty="0" smtClean="0">
                <a:solidFill>
                  <a:srgbClr val="007E39"/>
                </a:solidFill>
              </a:rPr>
              <a:t>ичної комісії </a:t>
            </a:r>
            <a:br>
              <a:rPr lang="uk-UA" sz="2400" b="1" dirty="0" smtClean="0">
                <a:solidFill>
                  <a:srgbClr val="007E39"/>
                </a:solidFill>
              </a:rPr>
            </a:br>
            <a:r>
              <a:rPr lang="uk-UA" sz="2400" b="1" dirty="0" smtClean="0">
                <a:solidFill>
                  <a:srgbClr val="007E39"/>
                </a:solidFill>
              </a:rPr>
              <a:t>природничих наук </a:t>
            </a:r>
            <a:br>
              <a:rPr lang="uk-UA" sz="2400" b="1" dirty="0" smtClean="0">
                <a:solidFill>
                  <a:srgbClr val="007E39"/>
                </a:solidFill>
              </a:rPr>
            </a:br>
            <a:r>
              <a:rPr lang="uk-UA" sz="2400" b="1" dirty="0" smtClean="0">
                <a:solidFill>
                  <a:srgbClr val="007E39"/>
                </a:solidFill>
              </a:rPr>
              <a:t>Ладижинської ЗОШ №</a:t>
            </a:r>
            <a:r>
              <a:rPr lang="uk-UA" sz="2400" b="1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400" b="1" dirty="0" smtClean="0">
                <a:solidFill>
                  <a:srgbClr val="007E39"/>
                </a:solidFill>
              </a:rPr>
              <a:t>  </a:t>
            </a:r>
            <a:r>
              <a:rPr lang="el-GR" sz="2400" b="1" dirty="0" smtClean="0">
                <a:solidFill>
                  <a:srgbClr val="007E39"/>
                </a:solidFill>
              </a:rPr>
              <a:t>Ι</a:t>
            </a:r>
            <a:r>
              <a:rPr lang="uk-UA" sz="2400" b="1" dirty="0" smtClean="0">
                <a:solidFill>
                  <a:srgbClr val="007E39"/>
                </a:solidFill>
              </a:rPr>
              <a:t>-</a:t>
            </a:r>
            <a:r>
              <a:rPr lang="el-GR" sz="2400" b="1" dirty="0" smtClean="0">
                <a:solidFill>
                  <a:srgbClr val="007E39"/>
                </a:solidFill>
              </a:rPr>
              <a:t>ΙΙΙ</a:t>
            </a:r>
            <a:r>
              <a:rPr lang="uk-UA" sz="2400" dirty="0" smtClean="0">
                <a:solidFill>
                  <a:srgbClr val="007E39"/>
                </a:solidFill>
              </a:rPr>
              <a:t>ступенів</a:t>
            </a:r>
            <a:br>
              <a:rPr lang="uk-UA" sz="2400" dirty="0" smtClean="0">
                <a:solidFill>
                  <a:srgbClr val="007E39"/>
                </a:solidFill>
              </a:rPr>
            </a:br>
            <a:r>
              <a:rPr lang="uk-UA" sz="2400" dirty="0" smtClean="0">
                <a:solidFill>
                  <a:srgbClr val="007E39"/>
                </a:solidFill>
              </a:rPr>
              <a:t> за </a:t>
            </a:r>
            <a:r>
              <a:rPr lang="uk-UA" sz="2400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2012 – 2013 </a:t>
            </a:r>
            <a:r>
              <a:rPr lang="uk-UA" sz="2400" dirty="0" err="1" smtClean="0">
                <a:solidFill>
                  <a:srgbClr val="007E39"/>
                </a:solidFill>
              </a:rPr>
              <a:t>н.р</a:t>
            </a:r>
            <a:r>
              <a:rPr lang="uk-UA" sz="2400" dirty="0" smtClean="0">
                <a:solidFill>
                  <a:srgbClr val="007E39"/>
                </a:solidFill>
              </a:rPr>
              <a:t>.</a:t>
            </a:r>
            <a:endParaRPr lang="ru-RU" sz="2400" b="1" dirty="0">
              <a:solidFill>
                <a:srgbClr val="007E3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73922"/>
            <a:ext cx="4104456" cy="307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1912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286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87824" y="1268760"/>
            <a:ext cx="4896544" cy="504056"/>
          </a:xfrm>
        </p:spPr>
        <p:txBody>
          <a:bodyPr/>
          <a:lstStyle/>
          <a:p>
            <a:r>
              <a:rPr lang="uk-UA" b="1" dirty="0" smtClean="0">
                <a:solidFill>
                  <a:srgbClr val="00B0F0"/>
                </a:solidFill>
              </a:rPr>
              <a:t>Результати міських олімпіад</a:t>
            </a:r>
          </a:p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38128"/>
            <a:ext cx="3682752" cy="598584"/>
          </a:xfrm>
        </p:spPr>
        <p:txBody>
          <a:bodyPr>
            <a:normAutofit/>
          </a:bodyPr>
          <a:lstStyle/>
          <a:p>
            <a:r>
              <a:rPr lang="uk-UA" dirty="0"/>
              <a:t>Предметні олімпіади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88"/>
            <a:ext cx="1584176" cy="95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50822594"/>
              </p:ext>
            </p:extLst>
          </p:nvPr>
        </p:nvGraphicFramePr>
        <p:xfrm>
          <a:off x="179512" y="1052736"/>
          <a:ext cx="2304256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576064"/>
                <a:gridCol w="432048"/>
              </a:tblGrid>
              <a:tr h="312035">
                <a:tc gridSpan="3"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Астрономія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Мащенко Д.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11-Б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ΙΙ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Мащенко І.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11-Б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ΙΙΙ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34590575"/>
              </p:ext>
            </p:extLst>
          </p:nvPr>
        </p:nvGraphicFramePr>
        <p:xfrm>
          <a:off x="179512" y="4725144"/>
          <a:ext cx="2376264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576064"/>
                <a:gridCol w="360040"/>
              </a:tblGrid>
              <a:tr h="312035">
                <a:tc gridSpan="3"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Біологія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Мащенко Д.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11-Б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Ι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Данильчук</a:t>
                      </a:r>
                      <a:r>
                        <a:rPr lang="uk-UA" sz="1600" baseline="0" dirty="0" smtClean="0"/>
                        <a:t> А.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10-Б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Ι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Дідик Г.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9-Б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ΙΙ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/>
                        <a:t>Сандюк Є.</a:t>
                      </a:r>
                      <a:endParaRPr lang="ru-RU" sz="16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8-Б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ΙΙ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Ткачук</a:t>
                      </a:r>
                      <a:r>
                        <a:rPr lang="uk-UA" sz="1600" dirty="0" smtClean="0"/>
                        <a:t> В.</a:t>
                      </a:r>
                      <a:endParaRPr lang="ru-RU" sz="16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/>
                        <a:t>8-Б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Ι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23447812"/>
              </p:ext>
            </p:extLst>
          </p:nvPr>
        </p:nvGraphicFramePr>
        <p:xfrm>
          <a:off x="1043608" y="2132856"/>
          <a:ext cx="2232248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648072"/>
                <a:gridCol w="288032"/>
              </a:tblGrid>
              <a:tr h="312035">
                <a:tc gridSpan="3"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Фізика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Мащенко Д.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11-Б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Ι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90727841"/>
              </p:ext>
            </p:extLst>
          </p:nvPr>
        </p:nvGraphicFramePr>
        <p:xfrm>
          <a:off x="6372200" y="5157192"/>
          <a:ext cx="2411760" cy="69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641"/>
                <a:gridCol w="648072"/>
                <a:gridCol w="432047"/>
              </a:tblGrid>
              <a:tr h="360040">
                <a:tc gridSpan="3"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Економіка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Мащенко І.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11-Б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ΙΙΙ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30984627"/>
              </p:ext>
            </p:extLst>
          </p:nvPr>
        </p:nvGraphicFramePr>
        <p:xfrm>
          <a:off x="251520" y="2924944"/>
          <a:ext cx="2592288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26952"/>
                <a:gridCol w="353168"/>
              </a:tblGrid>
              <a:tr h="312035">
                <a:tc gridSpan="3"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Інформаційних</a:t>
                      </a:r>
                      <a:r>
                        <a:rPr lang="uk-UA" sz="1600" baseline="0" dirty="0" smtClean="0"/>
                        <a:t> технологій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Мащенко І.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11-Б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Ι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Данильчук</a:t>
                      </a:r>
                      <a:r>
                        <a:rPr lang="uk-UA" sz="1600" baseline="0" dirty="0" smtClean="0"/>
                        <a:t> А.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10-Б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Ι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Адаменко В.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10-А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ΙΙ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37409514"/>
              </p:ext>
            </p:extLst>
          </p:nvPr>
        </p:nvGraphicFramePr>
        <p:xfrm>
          <a:off x="3059832" y="5085184"/>
          <a:ext cx="2592288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747"/>
                <a:gridCol w="616849"/>
                <a:gridCol w="490692"/>
              </a:tblGrid>
              <a:tr h="335280">
                <a:tc gridSpan="3"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Географія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Мащенко Д.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11-Б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Ι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/>
                        <a:t>Данильчук</a:t>
                      </a:r>
                      <a:r>
                        <a:rPr lang="uk-UA" sz="1600" baseline="0" dirty="0" smtClean="0"/>
                        <a:t> А.</a:t>
                      </a:r>
                      <a:endParaRPr lang="ru-RU" sz="16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10-Б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ΙΙΙ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Підлісний В.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9-Б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ΙΙΙ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Шатський К.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/>
                        <a:t>8-Б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ΙΙ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1" name="Объект 2"/>
          <p:cNvSpPr txBox="1">
            <a:spLocks/>
          </p:cNvSpPr>
          <p:nvPr/>
        </p:nvSpPr>
        <p:spPr>
          <a:xfrm>
            <a:off x="7287672" y="5877272"/>
            <a:ext cx="1728192" cy="98072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Всього: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9</a:t>
            </a:r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Дівчаток: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Хлопчиків: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F:\Фото\Методичне обєднання\Переможці олімпіад\P2210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700808"/>
            <a:ext cx="4355976" cy="3266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759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46080"/>
            <a:ext cx="4114800" cy="701040"/>
          </a:xfrm>
        </p:spPr>
        <p:txBody>
          <a:bodyPr/>
          <a:lstStyle/>
          <a:p>
            <a:r>
              <a:rPr lang="uk-UA" dirty="0" smtClean="0"/>
              <a:t>Відкриті уроки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8" y="0"/>
            <a:ext cx="1584176" cy="95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qq\Desktop\методообєднання\P128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124744"/>
            <a:ext cx="2483768" cy="1862826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22283638"/>
              </p:ext>
            </p:extLst>
          </p:nvPr>
        </p:nvGraphicFramePr>
        <p:xfrm>
          <a:off x="38896" y="1347648"/>
          <a:ext cx="5400601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968"/>
                <a:gridCol w="1553240"/>
                <a:gridCol w="720080"/>
                <a:gridCol w="2160240"/>
                <a:gridCol w="6480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П</a:t>
                      </a:r>
                      <a:r>
                        <a:rPr lang="ru-RU" sz="1400" dirty="0" smtClean="0"/>
                        <a:t>.І.П.</a:t>
                      </a:r>
                      <a:endParaRPr lang="uk-UA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Дата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Тема уроку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Клас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Півошенко</a:t>
                      </a: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Ірина Віталіївна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20.11.12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Води суходолу Африки.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7-А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Мартинюк Анатолій Васильович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04.12.12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Підсумковий урок по темі «Комахи».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8-Б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Трусь Світлана Олексіївна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28.01.13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Водний транспорт України.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9-А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Данильчук</a:t>
                      </a: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Сергій Петрович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06.02.13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Л.</a:t>
                      </a:r>
                      <a:r>
                        <a:rPr lang="uk-UA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р. Визначення прискорення вільного падіння.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Данильчук</a:t>
                      </a: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Ірина Миколаївна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27.02.13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Планети земної групи.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Гулеватий</a:t>
                      </a: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Віталій Володимирович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16.04.13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Біоценоз.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6-Б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Коханчук</a:t>
                      </a: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Галина Григорівна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22.04.13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Білки: їх будова та біологічні функції.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9-А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3" descr="C:\Users\qq\Desktop\методообєднання\P2040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985792"/>
            <a:ext cx="2496277" cy="1872208"/>
          </a:xfrm>
          <a:prstGeom prst="rect">
            <a:avLst/>
          </a:prstGeom>
          <a:noFill/>
        </p:spPr>
      </p:pic>
      <p:pic>
        <p:nvPicPr>
          <p:cNvPr id="7" name="Picture 3" descr="C:\Users\qq\Desktop\методообєднання\P20400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995174"/>
            <a:ext cx="2328259" cy="1746194"/>
          </a:xfrm>
          <a:prstGeom prst="rect">
            <a:avLst/>
          </a:prstGeom>
          <a:noFill/>
        </p:spPr>
      </p:pic>
      <p:pic>
        <p:nvPicPr>
          <p:cNvPr id="1027" name="Picture 3" descr="C:\Users\qq\Desktop\Фотоапарат\P41700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7221" y="5229200"/>
            <a:ext cx="2486779" cy="1628800"/>
          </a:xfrm>
          <a:prstGeom prst="rect">
            <a:avLst/>
          </a:prstGeom>
          <a:noFill/>
        </p:spPr>
      </p:pic>
      <p:pic>
        <p:nvPicPr>
          <p:cNvPr id="1028" name="Picture 4" descr="C:\Users\qq\Desktop\Фотоапарат\P416008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5129808"/>
            <a:ext cx="2304256" cy="1728192"/>
          </a:xfrm>
          <a:prstGeom prst="rect">
            <a:avLst/>
          </a:prstGeom>
          <a:noFill/>
        </p:spPr>
      </p:pic>
      <p:pic>
        <p:nvPicPr>
          <p:cNvPr id="6145" name="Picture 1" descr="F:\Фото\Методичне обєднання\Данильчуки\P41900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3068960"/>
            <a:ext cx="3203848" cy="1802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1525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</p:nvPr>
        </p:nvGraphicFramePr>
        <p:xfrm>
          <a:off x="107504" y="1097011"/>
          <a:ext cx="3744416" cy="5760989"/>
        </p:xfrm>
        <a:graphic>
          <a:graphicData uri="http://schemas.openxmlformats.org/drawingml/2006/table">
            <a:tbl>
              <a:tblPr/>
              <a:tblGrid>
                <a:gridCol w="613272"/>
                <a:gridCol w="868083"/>
                <a:gridCol w="1560984"/>
                <a:gridCol w="702077"/>
              </a:tblGrid>
              <a:tr h="199349"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b="1" kern="1400" dirty="0">
                          <a:solidFill>
                            <a:srgbClr val="000000"/>
                          </a:solidFill>
                          <a:latin typeface="Garamond"/>
                        </a:rPr>
                        <a:t>Дата</a:t>
                      </a:r>
                      <a:endParaRPr lang="ru-RU" sz="800" kern="1400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25663" marR="25663" marT="25663" marB="25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2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b="1" kern="1400">
                          <a:solidFill>
                            <a:srgbClr val="000000"/>
                          </a:solidFill>
                          <a:latin typeface="Garamond"/>
                        </a:rPr>
                        <a:t>Учитель</a:t>
                      </a:r>
                      <a:endParaRPr lang="ru-RU" sz="800" kern="1400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25663" marR="25663" marT="25663" marB="25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2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b="1" kern="1400">
                          <a:solidFill>
                            <a:srgbClr val="000000"/>
                          </a:solidFill>
                          <a:latin typeface="Garamond"/>
                        </a:rPr>
                        <a:t>Захід</a:t>
                      </a:r>
                      <a:endParaRPr lang="ru-RU" sz="800" kern="1400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25663" marR="25663" marT="25663" marB="25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2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b="1" kern="1400">
                          <a:solidFill>
                            <a:srgbClr val="000000"/>
                          </a:solidFill>
                          <a:latin typeface="Garamond"/>
                        </a:rPr>
                        <a:t>Клас</a:t>
                      </a:r>
                      <a:endParaRPr lang="ru-RU" sz="800" kern="1400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25663" marR="25663" marT="25663" marB="25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2E1"/>
                    </a:solidFill>
                  </a:tcPr>
                </a:tc>
              </a:tr>
              <a:tr h="289484"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400">
                          <a:solidFill>
                            <a:srgbClr val="000000"/>
                          </a:solidFill>
                          <a:latin typeface="Garamond"/>
                        </a:rPr>
                        <a:t>Протягом тижня</a:t>
                      </a:r>
                    </a:p>
                  </a:txBody>
                  <a:tcPr marL="25663" marR="25663" marT="25663" marB="25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2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400">
                          <a:solidFill>
                            <a:srgbClr val="000000"/>
                          </a:solidFill>
                          <a:latin typeface="Garamond"/>
                        </a:rPr>
                        <a:t>Усі учителі</a:t>
                      </a:r>
                    </a:p>
                  </a:txBody>
                  <a:tcPr marL="25663" marR="25663" marT="25663" marB="25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2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400" dirty="0" err="1">
                          <a:solidFill>
                            <a:srgbClr val="000000"/>
                          </a:solidFill>
                          <a:latin typeface="Garamond"/>
                        </a:rPr>
                        <a:t>Виставка</a:t>
                      </a:r>
                      <a:r>
                        <a:rPr lang="ru-RU" sz="900" kern="1400" dirty="0">
                          <a:solidFill>
                            <a:srgbClr val="000000"/>
                          </a:solidFill>
                          <a:latin typeface="Garamond"/>
                        </a:rPr>
                        <a:t> </a:t>
                      </a:r>
                      <a:r>
                        <a:rPr lang="ru-RU" sz="900" kern="1400" dirty="0" err="1">
                          <a:solidFill>
                            <a:srgbClr val="000000"/>
                          </a:solidFill>
                          <a:latin typeface="Garamond"/>
                        </a:rPr>
                        <a:t>плакатів</a:t>
                      </a:r>
                      <a:r>
                        <a:rPr lang="ru-RU" sz="900" kern="1400" dirty="0">
                          <a:solidFill>
                            <a:srgbClr val="000000"/>
                          </a:solidFill>
                          <a:latin typeface="Garamond"/>
                        </a:rPr>
                        <a:t>.</a:t>
                      </a:r>
                    </a:p>
                  </a:txBody>
                  <a:tcPr marL="25663" marR="25663" marT="25663" marB="25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2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400">
                          <a:solidFill>
                            <a:srgbClr val="000000"/>
                          </a:solidFill>
                          <a:latin typeface="Garamond"/>
                        </a:rPr>
                        <a:t>5-11</a:t>
                      </a:r>
                    </a:p>
                  </a:txBody>
                  <a:tcPr marL="25663" marR="25663" marT="25663" marB="25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2E1"/>
                    </a:solidFill>
                  </a:tcPr>
                </a:tc>
              </a:tr>
              <a:tr h="289484"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400">
                          <a:solidFill>
                            <a:srgbClr val="000000"/>
                          </a:solidFill>
                          <a:latin typeface="Garamond"/>
                        </a:rPr>
                        <a:t>20.03.13</a:t>
                      </a:r>
                    </a:p>
                  </a:txBody>
                  <a:tcPr marL="25663" marR="25663" marT="25663" marB="25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2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400">
                          <a:solidFill>
                            <a:srgbClr val="000000"/>
                          </a:solidFill>
                          <a:latin typeface="Garamond"/>
                        </a:rPr>
                        <a:t>Мартинюк А.В.</a:t>
                      </a:r>
                    </a:p>
                  </a:txBody>
                  <a:tcPr marL="25663" marR="25663" marT="25663" marB="25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2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900" kern="1400">
                          <a:solidFill>
                            <a:srgbClr val="000000"/>
                          </a:solidFill>
                          <a:latin typeface="Garamond"/>
                        </a:rPr>
                        <a:t>Гра-вікторина «День зустрічі птахів». </a:t>
                      </a:r>
                    </a:p>
                  </a:txBody>
                  <a:tcPr marL="25663" marR="25663" marT="25663" marB="25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2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400">
                          <a:solidFill>
                            <a:srgbClr val="000000"/>
                          </a:solidFill>
                          <a:latin typeface="Garamond"/>
                        </a:rPr>
                        <a:t>8</a:t>
                      </a:r>
                    </a:p>
                  </a:txBody>
                  <a:tcPr marL="25663" marR="25663" marT="25663" marB="25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2E1"/>
                    </a:solidFill>
                  </a:tcPr>
                </a:tc>
              </a:tr>
              <a:tr h="1080638"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400">
                          <a:solidFill>
                            <a:srgbClr val="000000"/>
                          </a:solidFill>
                          <a:latin typeface="Garamond"/>
                        </a:rPr>
                        <a:t>Понеділок</a:t>
                      </a:r>
                    </a:p>
                  </a:txBody>
                  <a:tcPr marL="25663" marR="25663" marT="25663" marB="25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2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400" dirty="0">
                          <a:solidFill>
                            <a:srgbClr val="000000"/>
                          </a:solidFill>
                          <a:latin typeface="Garamond"/>
                        </a:rPr>
                        <a:t>Трусь С.О.</a:t>
                      </a:r>
                    </a:p>
                  </a:txBody>
                  <a:tcPr marL="25663" marR="25663" marT="25663" marB="25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2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400">
                          <a:solidFill>
                            <a:srgbClr val="000000"/>
                          </a:solidFill>
                          <a:latin typeface="Garamond"/>
                        </a:rPr>
                        <a:t>- Збір крилатих висловів видатних людей про природу.</a:t>
                      </a:r>
                    </a:p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400">
                          <a:solidFill>
                            <a:srgbClr val="000000"/>
                          </a:solidFill>
                          <a:latin typeface="Garamond"/>
                        </a:rPr>
                        <a:t>- Ознайомлення з календарем природо охоронника.</a:t>
                      </a:r>
                    </a:p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400">
                          <a:solidFill>
                            <a:srgbClr val="000000"/>
                          </a:solidFill>
                          <a:latin typeface="Garamond"/>
                        </a:rPr>
                        <a:t>- Відкрита виховна година «Ми маємо їх знати і оберігати». </a:t>
                      </a:r>
                    </a:p>
                  </a:txBody>
                  <a:tcPr marL="25663" marR="25663" marT="25663" marB="25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2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400">
                          <a:solidFill>
                            <a:srgbClr val="000000"/>
                          </a:solidFill>
                          <a:latin typeface="Garamond"/>
                        </a:rPr>
                        <a:t>5-11</a:t>
                      </a:r>
                    </a:p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400">
                          <a:solidFill>
                            <a:srgbClr val="000000"/>
                          </a:solidFill>
                          <a:latin typeface="Garamond"/>
                        </a:rPr>
                        <a:t>8-Б</a:t>
                      </a:r>
                    </a:p>
                  </a:txBody>
                  <a:tcPr marL="25663" marR="25663" marT="25663" marB="25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2E1"/>
                    </a:solidFill>
                  </a:tcPr>
                </a:tc>
              </a:tr>
              <a:tr h="402506"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400">
                          <a:solidFill>
                            <a:srgbClr val="000000"/>
                          </a:solidFill>
                          <a:latin typeface="Garamond"/>
                        </a:rPr>
                        <a:t>Вівторок</a:t>
                      </a:r>
                    </a:p>
                  </a:txBody>
                  <a:tcPr marL="25663" marR="25663" marT="25663" marB="25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2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900" kern="1400">
                          <a:solidFill>
                            <a:srgbClr val="000000"/>
                          </a:solidFill>
                          <a:latin typeface="Garamond"/>
                        </a:rPr>
                        <a:t>Данильчук С.П. </a:t>
                      </a:r>
                    </a:p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900" kern="1400">
                          <a:solidFill>
                            <a:srgbClr val="000000"/>
                          </a:solidFill>
                          <a:latin typeface="Garamond"/>
                        </a:rPr>
                        <a:t>Гулеватий В.В. </a:t>
                      </a:r>
                    </a:p>
                  </a:txBody>
                  <a:tcPr marL="25663" marR="25663" marT="25663" marB="25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2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400">
                          <a:solidFill>
                            <a:srgbClr val="000000"/>
                          </a:solidFill>
                          <a:latin typeface="Garamond"/>
                        </a:rPr>
                        <a:t>Кінолекторій «Космос». </a:t>
                      </a:r>
                    </a:p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400">
                          <a:solidFill>
                            <a:srgbClr val="000000"/>
                          </a:solidFill>
                          <a:latin typeface="Garamond"/>
                        </a:rPr>
                        <a:t>В.у. “Корисні копалини”. </a:t>
                      </a:r>
                    </a:p>
                  </a:txBody>
                  <a:tcPr marL="25663" marR="25663" marT="25663" marB="25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2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800" kern="1400">
                          <a:solidFill>
                            <a:srgbClr val="000000"/>
                          </a:solidFill>
                          <a:latin typeface="Garamond"/>
                        </a:rPr>
                        <a:t>9- Б </a:t>
                      </a:r>
                    </a:p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800" kern="1400">
                          <a:solidFill>
                            <a:srgbClr val="000000"/>
                          </a:solidFill>
                          <a:latin typeface="Garamond"/>
                        </a:rPr>
                        <a:t>6-Б</a:t>
                      </a:r>
                    </a:p>
                  </a:txBody>
                  <a:tcPr marL="25663" marR="25663" marT="25663" marB="25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2E1"/>
                    </a:solidFill>
                  </a:tcPr>
                </a:tc>
              </a:tr>
              <a:tr h="741572"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400">
                          <a:solidFill>
                            <a:srgbClr val="000000"/>
                          </a:solidFill>
                          <a:latin typeface="Garamond"/>
                        </a:rPr>
                        <a:t>Середа</a:t>
                      </a:r>
                    </a:p>
                  </a:txBody>
                  <a:tcPr marL="25663" marR="25663" marT="25663" marB="25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2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900" kern="1400">
                          <a:solidFill>
                            <a:srgbClr val="000000"/>
                          </a:solidFill>
                          <a:latin typeface="Garamond"/>
                        </a:rPr>
                        <a:t>Данильчук С.П.</a:t>
                      </a:r>
                    </a:p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900" kern="1400">
                          <a:solidFill>
                            <a:srgbClr val="000000"/>
                          </a:solidFill>
                          <a:latin typeface="Garamond"/>
                        </a:rPr>
                        <a:t>Данильчук І.М.</a:t>
                      </a:r>
                    </a:p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900" kern="1400">
                          <a:solidFill>
                            <a:srgbClr val="000000"/>
                          </a:solidFill>
                          <a:latin typeface="Garamond"/>
                        </a:rPr>
                        <a:t>Данильчук І.М. </a:t>
                      </a:r>
                    </a:p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900" kern="1400">
                          <a:solidFill>
                            <a:srgbClr val="000000"/>
                          </a:solidFill>
                          <a:latin typeface="Garamond"/>
                        </a:rPr>
                        <a:t>Коханчук Г.Г. </a:t>
                      </a:r>
                    </a:p>
                  </a:txBody>
                  <a:tcPr marL="25663" marR="25663" marT="25663" marB="25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2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400">
                          <a:solidFill>
                            <a:srgbClr val="000000"/>
                          </a:solidFill>
                          <a:latin typeface="Garamond"/>
                        </a:rPr>
                        <a:t>Кінолекторій «Космос».</a:t>
                      </a:r>
                    </a:p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400">
                          <a:solidFill>
                            <a:srgbClr val="000000"/>
                          </a:solidFill>
                          <a:latin typeface="Garamond"/>
                        </a:rPr>
                        <a:t>Кінолекторій «Космос». </a:t>
                      </a:r>
                    </a:p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400">
                          <a:solidFill>
                            <a:srgbClr val="000000"/>
                          </a:solidFill>
                          <a:latin typeface="Garamond"/>
                        </a:rPr>
                        <a:t>Конкурс знавців «Зоряне небо». </a:t>
                      </a:r>
                    </a:p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400">
                          <a:solidFill>
                            <a:srgbClr val="000000"/>
                          </a:solidFill>
                          <a:latin typeface="Garamond"/>
                        </a:rPr>
                        <a:t>Позакласний захід «Посвята в хіміки». </a:t>
                      </a:r>
                    </a:p>
                  </a:txBody>
                  <a:tcPr marL="25663" marR="25663" marT="25663" marB="25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2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800" kern="1400">
                          <a:solidFill>
                            <a:srgbClr val="000000"/>
                          </a:solidFill>
                          <a:latin typeface="Garamond"/>
                        </a:rPr>
                        <a:t>8-А </a:t>
                      </a:r>
                    </a:p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800" kern="1400">
                          <a:solidFill>
                            <a:srgbClr val="000000"/>
                          </a:solidFill>
                          <a:latin typeface="Garamond"/>
                        </a:rPr>
                        <a:t>9-А </a:t>
                      </a:r>
                    </a:p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800" kern="1400">
                          <a:solidFill>
                            <a:srgbClr val="000000"/>
                          </a:solidFill>
                          <a:latin typeface="Garamond"/>
                        </a:rPr>
                        <a:t>11-Б </a:t>
                      </a:r>
                    </a:p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800" kern="1400">
                          <a:solidFill>
                            <a:srgbClr val="000000"/>
                          </a:solidFill>
                          <a:latin typeface="Garamond"/>
                        </a:rPr>
                        <a:t>7 </a:t>
                      </a:r>
                    </a:p>
                  </a:txBody>
                  <a:tcPr marL="25663" marR="25663" marT="25663" marB="25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2E1"/>
                    </a:solidFill>
                  </a:tcPr>
                </a:tc>
              </a:tr>
              <a:tr h="628550"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400">
                          <a:solidFill>
                            <a:srgbClr val="000000"/>
                          </a:solidFill>
                          <a:latin typeface="Garamond"/>
                        </a:rPr>
                        <a:t>Четвер</a:t>
                      </a:r>
                    </a:p>
                  </a:txBody>
                  <a:tcPr marL="25663" marR="25663" marT="25663" marB="25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2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900" kern="1400">
                          <a:solidFill>
                            <a:srgbClr val="000000"/>
                          </a:solidFill>
                          <a:latin typeface="Garamond"/>
                        </a:rPr>
                        <a:t>Гулеватий В.В. </a:t>
                      </a:r>
                    </a:p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900" kern="1400">
                          <a:solidFill>
                            <a:srgbClr val="000000"/>
                          </a:solidFill>
                          <a:latin typeface="Garamond"/>
                        </a:rPr>
                        <a:t>Трусь С.О. </a:t>
                      </a:r>
                    </a:p>
                  </a:txBody>
                  <a:tcPr marL="25663" marR="25663" marT="25663" marB="25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2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400">
                          <a:solidFill>
                            <a:srgbClr val="000000"/>
                          </a:solidFill>
                          <a:latin typeface="Garamond"/>
                        </a:rPr>
                        <a:t>Екологічний конкурс ерудитів. </a:t>
                      </a:r>
                    </a:p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400">
                          <a:solidFill>
                            <a:srgbClr val="000000"/>
                          </a:solidFill>
                          <a:latin typeface="Garamond"/>
                        </a:rPr>
                        <a:t>Відкритий виховний захід </a:t>
                      </a:r>
                    </a:p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400">
                          <a:solidFill>
                            <a:srgbClr val="000000"/>
                          </a:solidFill>
                          <a:latin typeface="Garamond"/>
                        </a:rPr>
                        <a:t>«По сторінках Червоної книги України». </a:t>
                      </a:r>
                    </a:p>
                  </a:txBody>
                  <a:tcPr marL="25663" marR="25663" marT="25663" marB="25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2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800" kern="1400" dirty="0">
                          <a:solidFill>
                            <a:srgbClr val="000000"/>
                          </a:solidFill>
                          <a:latin typeface="Garamond"/>
                        </a:rPr>
                        <a:t>9 </a:t>
                      </a:r>
                    </a:p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800" kern="1400" dirty="0">
                          <a:solidFill>
                            <a:srgbClr val="000000"/>
                          </a:solidFill>
                          <a:latin typeface="Garamond"/>
                        </a:rPr>
                        <a:t>6-8</a:t>
                      </a:r>
                    </a:p>
                  </a:txBody>
                  <a:tcPr marL="25663" marR="25663" marT="25663" marB="25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2E1"/>
                    </a:solidFill>
                  </a:tcPr>
                </a:tc>
              </a:tr>
              <a:tr h="854594"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400">
                          <a:solidFill>
                            <a:srgbClr val="000000"/>
                          </a:solidFill>
                          <a:latin typeface="Garamond"/>
                        </a:rPr>
                        <a:t>П´ятниця</a:t>
                      </a:r>
                    </a:p>
                  </a:txBody>
                  <a:tcPr marL="25663" marR="25663" marT="25663" marB="25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2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400">
                          <a:solidFill>
                            <a:srgbClr val="000000"/>
                          </a:solidFill>
                          <a:latin typeface="Garamond"/>
                        </a:rPr>
                        <a:t>Коханчук Г.Г. </a:t>
                      </a:r>
                    </a:p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400">
                          <a:solidFill>
                            <a:srgbClr val="000000"/>
                          </a:solidFill>
                          <a:latin typeface="Garamond"/>
                        </a:rPr>
                        <a:t>Данильчук І.М. </a:t>
                      </a:r>
                    </a:p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400">
                          <a:solidFill>
                            <a:srgbClr val="000000"/>
                          </a:solidFill>
                          <a:latin typeface="Garamond"/>
                        </a:rPr>
                        <a:t>Данильчук С.П.</a:t>
                      </a:r>
                    </a:p>
                  </a:txBody>
                  <a:tcPr marL="25663" marR="25663" marT="25663" marB="25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2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400">
                          <a:solidFill>
                            <a:srgbClr val="000000"/>
                          </a:solidFill>
                          <a:latin typeface="Garamond"/>
                        </a:rPr>
                        <a:t>- Вікторина «Як  я знаю метали?» </a:t>
                      </a:r>
                    </a:p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400">
                          <a:solidFill>
                            <a:srgbClr val="000000"/>
                          </a:solidFill>
                          <a:latin typeface="Garamond"/>
                        </a:rPr>
                        <a:t>- Вікторина «Періодичний закон і періодична система хімічних елементів». </a:t>
                      </a:r>
                    </a:p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400">
                          <a:solidFill>
                            <a:srgbClr val="000000"/>
                          </a:solidFill>
                          <a:latin typeface="Garamond"/>
                        </a:rPr>
                        <a:t>Кінолекторій «Вода». </a:t>
                      </a:r>
                    </a:p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400">
                          <a:solidFill>
                            <a:srgbClr val="000000"/>
                          </a:solidFill>
                          <a:latin typeface="Garamond"/>
                        </a:rPr>
                        <a:t>Планетарій.</a:t>
                      </a:r>
                    </a:p>
                  </a:txBody>
                  <a:tcPr marL="25663" marR="25663" marT="25663" marB="25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2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400">
                          <a:solidFill>
                            <a:srgbClr val="000000"/>
                          </a:solidFill>
                          <a:latin typeface="Garamond"/>
                        </a:rPr>
                        <a:t>10</a:t>
                      </a:r>
                    </a:p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400">
                          <a:solidFill>
                            <a:srgbClr val="000000"/>
                          </a:solidFill>
                          <a:latin typeface="Garamond"/>
                        </a:rPr>
                        <a:t>8</a:t>
                      </a:r>
                    </a:p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400">
                          <a:solidFill>
                            <a:srgbClr val="000000"/>
                          </a:solidFill>
                          <a:latin typeface="Garamond"/>
                        </a:rPr>
                        <a:t>8-10</a:t>
                      </a:r>
                    </a:p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400">
                          <a:solidFill>
                            <a:srgbClr val="000000"/>
                          </a:solidFill>
                          <a:latin typeface="Garamond"/>
                        </a:rPr>
                        <a:t>10-11</a:t>
                      </a:r>
                    </a:p>
                  </a:txBody>
                  <a:tcPr marL="25663" marR="25663" marT="25663" marB="25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2E1"/>
                    </a:solidFill>
                  </a:tcPr>
                </a:tc>
              </a:tr>
              <a:tr h="402506"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400">
                          <a:solidFill>
                            <a:srgbClr val="000000"/>
                          </a:solidFill>
                          <a:latin typeface="Garamond"/>
                        </a:rPr>
                        <a:t>Субота</a:t>
                      </a:r>
                    </a:p>
                  </a:txBody>
                  <a:tcPr marL="25663" marR="25663" marT="25663" marB="25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2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900" kern="1400">
                          <a:solidFill>
                            <a:srgbClr val="000000"/>
                          </a:solidFill>
                          <a:latin typeface="Garamond"/>
                        </a:rPr>
                        <a:t>Гулеватий В.В. </a:t>
                      </a:r>
                    </a:p>
                  </a:txBody>
                  <a:tcPr marL="25663" marR="25663" marT="25663" marB="25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2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900" kern="1400">
                          <a:solidFill>
                            <a:srgbClr val="000000"/>
                          </a:solidFill>
                          <a:latin typeface="Garamond"/>
                        </a:rPr>
                        <a:t>Екологічна стежина. </a:t>
                      </a:r>
                    </a:p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900" kern="1400">
                          <a:solidFill>
                            <a:srgbClr val="000000"/>
                          </a:solidFill>
                          <a:latin typeface="Garamond"/>
                        </a:rPr>
                        <a:t>Відкриття сезону. </a:t>
                      </a:r>
                    </a:p>
                  </a:txBody>
                  <a:tcPr marL="25663" marR="25663" marT="25663" marB="25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2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400" dirty="0" err="1">
                          <a:solidFill>
                            <a:srgbClr val="000000"/>
                          </a:solidFill>
                          <a:latin typeface="Garamond"/>
                        </a:rPr>
                        <a:t>Екологічний</a:t>
                      </a:r>
                      <a:r>
                        <a:rPr lang="ru-RU" sz="800" kern="1400" dirty="0">
                          <a:solidFill>
                            <a:srgbClr val="000000"/>
                          </a:solidFill>
                          <a:latin typeface="Garamond"/>
                        </a:rPr>
                        <a:t> </a:t>
                      </a:r>
                      <a:r>
                        <a:rPr lang="ru-RU" sz="800" kern="1400" dirty="0" err="1">
                          <a:solidFill>
                            <a:srgbClr val="000000"/>
                          </a:solidFill>
                          <a:latin typeface="Garamond"/>
                        </a:rPr>
                        <a:t>гурток</a:t>
                      </a:r>
                      <a:r>
                        <a:rPr lang="ru-RU" sz="800" kern="1400" dirty="0">
                          <a:solidFill>
                            <a:srgbClr val="000000"/>
                          </a:solidFill>
                          <a:latin typeface="Garamond"/>
                        </a:rPr>
                        <a:t> і </a:t>
                      </a:r>
                      <a:r>
                        <a:rPr lang="ru-RU" sz="800" kern="1400" dirty="0" err="1">
                          <a:solidFill>
                            <a:srgbClr val="000000"/>
                          </a:solidFill>
                          <a:latin typeface="Garamond"/>
                        </a:rPr>
                        <a:t>всі</a:t>
                      </a:r>
                      <a:r>
                        <a:rPr lang="ru-RU" sz="800" kern="1400" dirty="0">
                          <a:solidFill>
                            <a:srgbClr val="000000"/>
                          </a:solidFill>
                          <a:latin typeface="Garamond"/>
                        </a:rPr>
                        <a:t> </a:t>
                      </a:r>
                      <a:r>
                        <a:rPr lang="ru-RU" sz="800" kern="1400" dirty="0" err="1">
                          <a:solidFill>
                            <a:srgbClr val="000000"/>
                          </a:solidFill>
                          <a:latin typeface="Garamond"/>
                        </a:rPr>
                        <a:t>бажаючі</a:t>
                      </a:r>
                      <a:endParaRPr lang="ru-RU" sz="800" kern="1400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25663" marR="25663" marT="25663" marB="25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2E1"/>
                    </a:solidFill>
                  </a:tcPr>
                </a:tc>
              </a:tr>
              <a:tr h="628550"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400">
                          <a:solidFill>
                            <a:srgbClr val="000000"/>
                          </a:solidFill>
                          <a:latin typeface="Garamond"/>
                        </a:rPr>
                        <a:t>Протягом місяця</a:t>
                      </a:r>
                    </a:p>
                  </a:txBody>
                  <a:tcPr marL="25663" marR="25663" marT="25663" marB="25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2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900" kern="1400">
                          <a:solidFill>
                            <a:srgbClr val="000000"/>
                          </a:solidFill>
                          <a:latin typeface="Garamond"/>
                        </a:rPr>
                        <a:t>Трусь С.О. </a:t>
                      </a:r>
                    </a:p>
                  </a:txBody>
                  <a:tcPr marL="25663" marR="25663" marT="25663" marB="25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2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400" dirty="0">
                          <a:solidFill>
                            <a:srgbClr val="000000"/>
                          </a:solidFill>
                          <a:latin typeface="Garamond"/>
                        </a:rPr>
                        <a:t>- </a:t>
                      </a:r>
                      <a:r>
                        <a:rPr lang="ru-RU" sz="900" kern="1400" dirty="0" err="1">
                          <a:solidFill>
                            <a:srgbClr val="000000"/>
                          </a:solidFill>
                          <a:latin typeface="Garamond"/>
                        </a:rPr>
                        <a:t>Випуск</a:t>
                      </a:r>
                      <a:r>
                        <a:rPr lang="ru-RU" sz="900" kern="1400" dirty="0">
                          <a:solidFill>
                            <a:srgbClr val="000000"/>
                          </a:solidFill>
                          <a:latin typeface="Garamond"/>
                        </a:rPr>
                        <a:t> буклету «</a:t>
                      </a:r>
                      <a:r>
                        <a:rPr lang="ru-RU" sz="900" kern="1400" dirty="0" err="1">
                          <a:solidFill>
                            <a:srgbClr val="000000"/>
                          </a:solidFill>
                          <a:latin typeface="Garamond"/>
                        </a:rPr>
                        <a:t>Тиждень</a:t>
                      </a:r>
                      <a:r>
                        <a:rPr lang="ru-RU" sz="900" kern="1400" dirty="0">
                          <a:solidFill>
                            <a:srgbClr val="000000"/>
                          </a:solidFill>
                          <a:latin typeface="Garamond"/>
                        </a:rPr>
                        <a:t> </a:t>
                      </a:r>
                      <a:r>
                        <a:rPr lang="ru-RU" sz="900" kern="1400" dirty="0" err="1">
                          <a:solidFill>
                            <a:srgbClr val="000000"/>
                          </a:solidFill>
                          <a:latin typeface="Garamond"/>
                        </a:rPr>
                        <a:t>природничих</a:t>
                      </a:r>
                      <a:r>
                        <a:rPr lang="ru-RU" sz="900" kern="1400" dirty="0">
                          <a:solidFill>
                            <a:srgbClr val="000000"/>
                          </a:solidFill>
                          <a:latin typeface="Garamond"/>
                        </a:rPr>
                        <a:t> наук».</a:t>
                      </a:r>
                    </a:p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400" dirty="0">
                          <a:solidFill>
                            <a:srgbClr val="000000"/>
                          </a:solidFill>
                          <a:latin typeface="Garamond"/>
                        </a:rPr>
                        <a:t>- </a:t>
                      </a:r>
                      <a:r>
                        <a:rPr lang="ru-RU" sz="900" kern="1400" dirty="0" err="1">
                          <a:solidFill>
                            <a:srgbClr val="000000"/>
                          </a:solidFill>
                          <a:latin typeface="Garamond"/>
                        </a:rPr>
                        <a:t>Випуск</a:t>
                      </a:r>
                      <a:r>
                        <a:rPr lang="ru-RU" sz="900" kern="1400" dirty="0">
                          <a:solidFill>
                            <a:srgbClr val="000000"/>
                          </a:solidFill>
                          <a:latin typeface="Garamond"/>
                        </a:rPr>
                        <a:t> </a:t>
                      </a:r>
                      <a:r>
                        <a:rPr lang="ru-RU" sz="900" kern="1400" dirty="0" err="1">
                          <a:solidFill>
                            <a:srgbClr val="000000"/>
                          </a:solidFill>
                          <a:latin typeface="Garamond"/>
                        </a:rPr>
                        <a:t>бюлетеня</a:t>
                      </a:r>
                      <a:r>
                        <a:rPr lang="ru-RU" sz="900" kern="1400" dirty="0">
                          <a:solidFill>
                            <a:srgbClr val="000000"/>
                          </a:solidFill>
                          <a:latin typeface="Garamond"/>
                        </a:rPr>
                        <a:t> </a:t>
                      </a:r>
                      <a:r>
                        <a:rPr lang="ru-RU" sz="900" kern="1400" dirty="0" err="1">
                          <a:solidFill>
                            <a:srgbClr val="000000"/>
                          </a:solidFill>
                          <a:latin typeface="Garamond"/>
                        </a:rPr>
                        <a:t>кафедри</a:t>
                      </a:r>
                      <a:r>
                        <a:rPr lang="ru-RU" sz="900" kern="1400" dirty="0">
                          <a:solidFill>
                            <a:srgbClr val="000000"/>
                          </a:solidFill>
                          <a:latin typeface="Garamond"/>
                        </a:rPr>
                        <a:t> </a:t>
                      </a:r>
                      <a:r>
                        <a:rPr lang="ru-RU" sz="900" kern="1400" dirty="0" err="1">
                          <a:solidFill>
                            <a:srgbClr val="000000"/>
                          </a:solidFill>
                          <a:latin typeface="Garamond"/>
                        </a:rPr>
                        <a:t>природничих</a:t>
                      </a:r>
                      <a:r>
                        <a:rPr lang="ru-RU" sz="900" kern="1400" dirty="0">
                          <a:solidFill>
                            <a:srgbClr val="000000"/>
                          </a:solidFill>
                          <a:latin typeface="Garamond"/>
                        </a:rPr>
                        <a:t> наук. </a:t>
                      </a:r>
                    </a:p>
                  </a:txBody>
                  <a:tcPr marL="25663" marR="25663" marT="25663" marB="25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2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kern="1400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25663" marR="25663" marT="25663" marB="25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2E1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4896544" cy="1008112"/>
          </a:xfrm>
        </p:spPr>
        <p:txBody>
          <a:bodyPr>
            <a:normAutofit/>
          </a:bodyPr>
          <a:lstStyle/>
          <a:p>
            <a:r>
              <a:rPr lang="uk-UA" dirty="0" smtClean="0"/>
              <a:t>Тиждень </a:t>
            </a:r>
            <a:br>
              <a:rPr lang="uk-UA" dirty="0" smtClean="0"/>
            </a:br>
            <a:r>
              <a:rPr lang="uk-UA" dirty="0" smtClean="0"/>
              <a:t>природничих наук</a:t>
            </a:r>
            <a:br>
              <a:rPr lang="uk-UA" dirty="0" smtClean="0"/>
            </a:br>
            <a:r>
              <a:rPr lang="uk-UA" dirty="0" smtClean="0"/>
              <a:t>15-19 .04.13 р.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88"/>
            <a:ext cx="1584176" cy="95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P41700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5301208"/>
            <a:ext cx="2555776" cy="155679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123" name="Picture 3" descr="P41500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5077402"/>
            <a:ext cx="2376264" cy="178059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124" name="Picture 4" descr="P41701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1124744"/>
            <a:ext cx="2815086" cy="158417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125" name="Picture 5" descr="C:\Users\qq\Desktop\Фотоапарат\P41600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55702" y="1340768"/>
            <a:ext cx="2688298" cy="1512168"/>
          </a:xfrm>
          <a:prstGeom prst="rect">
            <a:avLst/>
          </a:prstGeom>
          <a:noFill/>
        </p:spPr>
      </p:pic>
      <p:pic>
        <p:nvPicPr>
          <p:cNvPr id="6" name="Picture 3" descr="F:\Фото\Методичне обєднання\Данильчуки\P41900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87615" y="2996952"/>
            <a:ext cx="3456385" cy="1944216"/>
          </a:xfrm>
          <a:prstGeom prst="rect">
            <a:avLst/>
          </a:prstGeom>
          <a:noFill/>
        </p:spPr>
      </p:pic>
      <p:pic>
        <p:nvPicPr>
          <p:cNvPr id="11" name="Picture 2" descr="F:\Фото\Методичне обєднання\Тиждень природничих наук\День зустрічі птахів\PIC_018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2780928"/>
            <a:ext cx="2592288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646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7824" y="188640"/>
            <a:ext cx="4114800" cy="701040"/>
          </a:xfrm>
        </p:spPr>
        <p:txBody>
          <a:bodyPr/>
          <a:lstStyle/>
          <a:p>
            <a:r>
              <a:rPr lang="uk-UA" dirty="0" smtClean="0"/>
              <a:t>Виставка малюнків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" y="-12488"/>
            <a:ext cx="1584176" cy="95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 descr="F:\Фото\Методичне обєднання\Тиждень природничих наук\Конкурс малюнків\P419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4224469" cy="2376264"/>
          </a:xfrm>
          <a:prstGeom prst="rect">
            <a:avLst/>
          </a:prstGeom>
          <a:noFill/>
        </p:spPr>
      </p:pic>
      <p:pic>
        <p:nvPicPr>
          <p:cNvPr id="31747" name="Picture 3" descr="F:\Фото\Методичне обєднання\Тиждень природничих наук\Конкурс малюнків\P4190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196752"/>
            <a:ext cx="4736525" cy="2664296"/>
          </a:xfrm>
          <a:prstGeom prst="rect">
            <a:avLst/>
          </a:prstGeom>
          <a:noFill/>
        </p:spPr>
      </p:pic>
      <p:pic>
        <p:nvPicPr>
          <p:cNvPr id="31748" name="Picture 4" descr="F:\Фото\Методичне обєднання\Тиждень природничих наук\Конкурс малюнків\P4190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49080"/>
            <a:ext cx="4815858" cy="2708920"/>
          </a:xfrm>
          <a:prstGeom prst="rect">
            <a:avLst/>
          </a:prstGeom>
          <a:noFill/>
        </p:spPr>
      </p:pic>
      <p:pic>
        <p:nvPicPr>
          <p:cNvPr id="31749" name="Picture 5" descr="F:\Фото\Методичне обєднання\Тиждень природничих наук\Конкурс малюнків\P41900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3962213"/>
            <a:ext cx="5148064" cy="2895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71800" y="188640"/>
            <a:ext cx="4114800" cy="701040"/>
          </a:xfrm>
        </p:spPr>
        <p:txBody>
          <a:bodyPr>
            <a:normAutofit/>
          </a:bodyPr>
          <a:lstStyle/>
          <a:p>
            <a:r>
              <a:rPr lang="uk-UA" dirty="0" smtClean="0"/>
              <a:t>Буклет</a:t>
            </a:r>
            <a:br>
              <a:rPr lang="uk-UA" dirty="0" smtClean="0"/>
            </a:br>
            <a:r>
              <a:rPr lang="uk-UA" sz="1400" dirty="0" smtClean="0"/>
              <a:t>“ Тиждень природничих наук ”</a:t>
            </a:r>
            <a:endParaRPr lang="ru-RU" sz="1400" dirty="0"/>
          </a:p>
        </p:txBody>
      </p:sp>
      <p:pic>
        <p:nvPicPr>
          <p:cNvPr id="29698" name="Picture 2" descr="F:\Фото\Методичне обєднання\Тиждень природничих наук\Буклет і бюлетень\P4230005.JPG"/>
          <p:cNvPicPr>
            <a:picLocks noChangeAspect="1" noChangeArrowheads="1"/>
          </p:cNvPicPr>
          <p:nvPr/>
        </p:nvPicPr>
        <p:blipFill>
          <a:blip r:embed="rId2" cstate="print"/>
          <a:srcRect l="37400" r="23225" b="16001"/>
          <a:stretch>
            <a:fillRect/>
          </a:stretch>
        </p:blipFill>
        <p:spPr bwMode="auto">
          <a:xfrm>
            <a:off x="971600" y="1124744"/>
            <a:ext cx="2304256" cy="2765107"/>
          </a:xfrm>
          <a:prstGeom prst="rect">
            <a:avLst/>
          </a:prstGeom>
          <a:noFill/>
        </p:spPr>
      </p:pic>
      <p:pic>
        <p:nvPicPr>
          <p:cNvPr id="29699" name="Picture 3" descr="F:\Фото\Методичне обєднання\Тиждень природничих наук\Буклет і бюлетень\P4230003.JPG"/>
          <p:cNvPicPr>
            <a:picLocks noChangeAspect="1" noChangeArrowheads="1"/>
          </p:cNvPicPr>
          <p:nvPr/>
        </p:nvPicPr>
        <p:blipFill>
          <a:blip r:embed="rId3" cstate="print"/>
          <a:srcRect l="1858" r="4010"/>
          <a:stretch>
            <a:fillRect/>
          </a:stretch>
        </p:blipFill>
        <p:spPr bwMode="auto">
          <a:xfrm>
            <a:off x="0" y="3996864"/>
            <a:ext cx="4788024" cy="2861136"/>
          </a:xfrm>
          <a:prstGeom prst="rect">
            <a:avLst/>
          </a:prstGeom>
          <a:noFill/>
        </p:spPr>
      </p:pic>
      <p:pic>
        <p:nvPicPr>
          <p:cNvPr id="29700" name="Picture 4" descr="F:\Фото\Методичне обєднання\Тиждень природничих наук\Буклет і бюлетень\P4230001.JPG"/>
          <p:cNvPicPr>
            <a:picLocks noChangeAspect="1" noChangeArrowheads="1"/>
          </p:cNvPicPr>
          <p:nvPr/>
        </p:nvPicPr>
        <p:blipFill>
          <a:blip r:embed="rId4" cstate="print"/>
          <a:srcRect l="10732" t="1626" r="1457"/>
          <a:stretch>
            <a:fillRect/>
          </a:stretch>
        </p:blipFill>
        <p:spPr bwMode="auto">
          <a:xfrm>
            <a:off x="4427985" y="1268760"/>
            <a:ext cx="4716015" cy="2971864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" y="-12488"/>
            <a:ext cx="1584176" cy="95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38128"/>
            <a:ext cx="4114800" cy="701040"/>
          </a:xfrm>
        </p:spPr>
        <p:txBody>
          <a:bodyPr>
            <a:normAutofit/>
          </a:bodyPr>
          <a:lstStyle/>
          <a:p>
            <a:r>
              <a:rPr lang="uk-UA" dirty="0" smtClean="0"/>
              <a:t>Методичний бюлетень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" y="-12488"/>
            <a:ext cx="1584176" cy="95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 descr="F:\Фото\Методичне обєднання\Тиждень природничих наук\Буклет і бюлетень\P4230008.JPG"/>
          <p:cNvPicPr>
            <a:picLocks noChangeAspect="1" noChangeArrowheads="1"/>
          </p:cNvPicPr>
          <p:nvPr/>
        </p:nvPicPr>
        <p:blipFill>
          <a:blip r:embed="rId3" cstate="print"/>
          <a:srcRect l="29525" r="21650"/>
          <a:stretch>
            <a:fillRect/>
          </a:stretch>
        </p:blipFill>
        <p:spPr bwMode="auto">
          <a:xfrm>
            <a:off x="0" y="1052736"/>
            <a:ext cx="2187573" cy="2520280"/>
          </a:xfrm>
          <a:prstGeom prst="rect">
            <a:avLst/>
          </a:prstGeom>
          <a:noFill/>
        </p:spPr>
      </p:pic>
      <p:pic>
        <p:nvPicPr>
          <p:cNvPr id="30723" name="Picture 3" descr="F:\Фото\Методичне обєднання\Тиждень природничих наук\Буклет і бюлетень\P4230011.JPG"/>
          <p:cNvPicPr>
            <a:picLocks noChangeAspect="1" noChangeArrowheads="1"/>
          </p:cNvPicPr>
          <p:nvPr/>
        </p:nvPicPr>
        <p:blipFill>
          <a:blip r:embed="rId4" cstate="print"/>
          <a:srcRect l="5113" t="3801"/>
          <a:stretch>
            <a:fillRect/>
          </a:stretch>
        </p:blipFill>
        <p:spPr bwMode="auto">
          <a:xfrm>
            <a:off x="2140461" y="2132856"/>
            <a:ext cx="7003539" cy="3993982"/>
          </a:xfrm>
          <a:prstGeom prst="rect">
            <a:avLst/>
          </a:prstGeom>
          <a:noFill/>
        </p:spPr>
      </p:pic>
      <p:pic>
        <p:nvPicPr>
          <p:cNvPr id="30724" name="Picture 4" descr="F:\Фото\Методичне обєднання\Тиждень природничих наук\Буклет і бюлетень\P4230013.JPG"/>
          <p:cNvPicPr>
            <a:picLocks noChangeAspect="1" noChangeArrowheads="1"/>
          </p:cNvPicPr>
          <p:nvPr/>
        </p:nvPicPr>
        <p:blipFill>
          <a:blip r:embed="rId5" cstate="print"/>
          <a:srcRect l="26375" r="19288"/>
          <a:stretch>
            <a:fillRect/>
          </a:stretch>
        </p:blipFill>
        <p:spPr bwMode="auto">
          <a:xfrm>
            <a:off x="0" y="4010135"/>
            <a:ext cx="2750999" cy="2847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5127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2348880"/>
            <a:ext cx="4114800" cy="701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F:\Фото\Заставки\gallery_file_2767_b[1] - копия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05273"/>
            <a:ext cx="7200800" cy="655272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" y="-12488"/>
            <a:ext cx="1584176" cy="95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16832"/>
            <a:ext cx="3146616" cy="720080"/>
          </a:xfrm>
        </p:spPr>
        <p:txBody>
          <a:bodyPr>
            <a:normAutofit/>
          </a:bodyPr>
          <a:lstStyle/>
          <a:p>
            <a:r>
              <a:rPr lang="uk-UA" b="1" dirty="0" smtClean="0"/>
              <a:t>Склад </a:t>
            </a:r>
            <a:br>
              <a:rPr lang="uk-UA" b="1" dirty="0" smtClean="0"/>
            </a:br>
            <a:r>
              <a:rPr lang="uk-UA" b="1" dirty="0" smtClean="0"/>
              <a:t>методичної комісії</a:t>
            </a:r>
            <a:endParaRPr lang="ru-RU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" y="5752"/>
            <a:ext cx="1584176" cy="95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373" y="5752"/>
            <a:ext cx="5716460" cy="428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57055303"/>
              </p:ext>
            </p:extLst>
          </p:nvPr>
        </p:nvGraphicFramePr>
        <p:xfrm>
          <a:off x="13760" y="3565064"/>
          <a:ext cx="5400600" cy="3292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2448272"/>
                <a:gridCol w="792088"/>
                <a:gridCol w="1080120"/>
                <a:gridCol w="72008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№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П.І.П.</a:t>
                      </a:r>
                      <a:endParaRPr lang="ru-RU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Освіта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Категорія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Стаж</a:t>
                      </a:r>
                      <a:endParaRPr lang="ru-RU" sz="14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Гулеватий Віталій Володимирович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Вища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Мартинюк Анатолій Васильович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Вища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Вища,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старший вчитель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9952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Коханчук Галина Григорівна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Вища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Вища,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старший вчитель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1832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Данильчук Ірина Миколаївна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Вища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Вища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Данильчук Сергій Петрович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Вища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Вища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Півошенко Ірина Віталіївна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Вища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Вища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6504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Трусь Світлана Олексіївна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Вища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Вища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5508104" y="4365104"/>
            <a:ext cx="3528392" cy="237626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Проблема, </a:t>
            </a:r>
          </a:p>
          <a:p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над якою працює школа:</a:t>
            </a:r>
          </a:p>
          <a:p>
            <a:pPr algn="l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«Ефективні освітні технології, як чинник формування в учнів предметних та ключових компетентостей і як дієвий фактор підвищення результативності навчально-виховного процесу».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60648"/>
            <a:ext cx="4608512" cy="784448"/>
          </a:xfrm>
        </p:spPr>
        <p:txBody>
          <a:bodyPr>
            <a:normAutofit/>
          </a:bodyPr>
          <a:lstStyle/>
          <a:p>
            <a:r>
              <a:rPr lang="uk-UA" dirty="0" smtClean="0"/>
              <a:t>Кабінети</a:t>
            </a:r>
            <a:br>
              <a:rPr lang="uk-UA" dirty="0" smtClean="0"/>
            </a:br>
            <a:r>
              <a:rPr lang="uk-UA" dirty="0" smtClean="0"/>
              <a:t>Кафедри природничих наук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" y="5752"/>
            <a:ext cx="1584176" cy="95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307234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qq\Desktop\методообєднання\P2040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3680" y="1340768"/>
            <a:ext cx="2880320" cy="2160240"/>
          </a:xfrm>
          <a:prstGeom prst="rect">
            <a:avLst/>
          </a:prstGeom>
          <a:noFill/>
        </p:spPr>
      </p:pic>
      <p:pic>
        <p:nvPicPr>
          <p:cNvPr id="5" name="Picture 3" descr="C:\Users\qq\Desktop\методообєднання\P20400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93096"/>
            <a:ext cx="3419872" cy="2564904"/>
          </a:xfrm>
          <a:prstGeom prst="rect">
            <a:avLst/>
          </a:prstGeom>
          <a:noFill/>
        </p:spPr>
      </p:pic>
      <p:pic>
        <p:nvPicPr>
          <p:cNvPr id="9" name="Picture 2" descr="C:\Users\qq\Desktop\методообєднання\P20400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573016"/>
            <a:ext cx="2627784" cy="1970838"/>
          </a:xfrm>
          <a:prstGeom prst="rect">
            <a:avLst/>
          </a:prstGeom>
          <a:noFill/>
        </p:spPr>
      </p:pic>
      <p:pic>
        <p:nvPicPr>
          <p:cNvPr id="1028" name="Picture 4" descr="C:\Users\qq\Desktop\методообєднання\P12800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2636912"/>
            <a:ext cx="2843808" cy="2132856"/>
          </a:xfrm>
          <a:prstGeom prst="rect">
            <a:avLst/>
          </a:prstGeom>
          <a:noFill/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3275856" y="1412776"/>
            <a:ext cx="2915816" cy="108012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У 2012 -2013 н.р. кабінети географії та біології обладнано комп'ютерами та підведений Інтернет.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qq\Desktop\методообєднання\P20400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4437112"/>
            <a:ext cx="3024336" cy="2268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8384" y="980728"/>
            <a:ext cx="9036496" cy="936104"/>
          </a:xfrm>
        </p:spPr>
        <p:txBody>
          <a:bodyPr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uk-UA" dirty="0" smtClean="0"/>
              <a:t>                                    Засідання 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                           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25.09.12</a:t>
            </a:r>
          </a:p>
          <a:p>
            <a:pPr indent="0" algn="l">
              <a:lnSpc>
                <a:spcPct val="100000"/>
              </a:lnSpc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План роботи: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88640"/>
            <a:ext cx="4114800" cy="481744"/>
          </a:xfrm>
        </p:spPr>
        <p:txBody>
          <a:bodyPr>
            <a:normAutofit/>
          </a:bodyPr>
          <a:lstStyle/>
          <a:p>
            <a:r>
              <a:rPr lang="uk-UA" dirty="0" smtClean="0"/>
              <a:t>Методична робота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62116699"/>
              </p:ext>
            </p:extLst>
          </p:nvPr>
        </p:nvGraphicFramePr>
        <p:xfrm>
          <a:off x="107504" y="1772816"/>
          <a:ext cx="4176464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2520280"/>
                <a:gridCol w="1296144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Зміст роботи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Відповідальний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Аналіз роботи м/к та затвердження плану роботи на 2012-2013 н.р.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Трусь С.О.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Обговорення основних положень нового</a:t>
                      </a:r>
                      <a:r>
                        <a:rPr lang="uk-UA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Державного стандарту базової і повної загальної освіти (новий).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Гулеватий В.В.</a:t>
                      </a:r>
                    </a:p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Коханчук Г.Г.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Аналіз рівня навчальних досягнень учнів (ДПА, ЗНО).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Мартинюк А.В.</a:t>
                      </a:r>
                    </a:p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Данильчук С.П.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Планування роботи з творчо обдарованими дітьми.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Трусь С.О.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688" cy="105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613" y="1412776"/>
            <a:ext cx="297633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53036"/>
            <a:ext cx="4139952" cy="310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" descr="F:\Фото\Методичне обєднання\Засідання мо\Новая папка\P5130001.JPG"/>
          <p:cNvPicPr>
            <a:picLocks noChangeAspect="1" noChangeArrowheads="1"/>
          </p:cNvPicPr>
          <p:nvPr/>
        </p:nvPicPr>
        <p:blipFill>
          <a:blip r:embed="rId5" cstate="print"/>
          <a:srcRect l="5202" r="23699"/>
          <a:stretch>
            <a:fillRect/>
          </a:stretch>
        </p:blipFill>
        <p:spPr bwMode="auto">
          <a:xfrm>
            <a:off x="1187624" y="4522241"/>
            <a:ext cx="2952328" cy="2335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5874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31060"/>
            <a:ext cx="4114800" cy="701040"/>
          </a:xfrm>
        </p:spPr>
        <p:txBody>
          <a:bodyPr>
            <a:normAutofit/>
          </a:bodyPr>
          <a:lstStyle/>
          <a:p>
            <a:r>
              <a:rPr lang="uk-UA" dirty="0"/>
              <a:t>Методична робота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" y="5752"/>
            <a:ext cx="1584176" cy="95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98384" y="980728"/>
            <a:ext cx="9036496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                                    Засідання 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30.10.12</a:t>
            </a:r>
          </a:p>
          <a:p>
            <a:pPr algn="l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План роботи:</a:t>
            </a:r>
          </a:p>
          <a:p>
            <a:pPr marL="342900" indent="-342900">
              <a:buFontTx/>
              <a:buAutoNum type="arabicPeriod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22120386"/>
              </p:ext>
            </p:extLst>
          </p:nvPr>
        </p:nvGraphicFramePr>
        <p:xfrm>
          <a:off x="107504" y="1772816"/>
          <a:ext cx="468052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624"/>
                <a:gridCol w="3012196"/>
                <a:gridCol w="13417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Зміст роботи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Відповідальний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Самостійна робота та наукові дослідження школярів.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Гулеватий В.В.</a:t>
                      </a:r>
                    </a:p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Мартинюк А.В.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Організація та проведення шкільних предметних олімпіад.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Данильчук І.М.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Хімічний диктант як форма оптимізації контролю знань з хімії.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Коханчук Г.Г.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Робота з обдарованими дітьми під час вивчення географії.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Півошенко І.М.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C:\Users\qq\Desktop\методообєднання\P204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84784"/>
            <a:ext cx="3707904" cy="2780928"/>
          </a:xfrm>
          <a:prstGeom prst="rect">
            <a:avLst/>
          </a:prstGeom>
          <a:noFill/>
        </p:spPr>
      </p:pic>
      <p:pic>
        <p:nvPicPr>
          <p:cNvPr id="12289" name="Picture 1" descr="F:\Фото\Методичне обєднання\Засідання мо\Новая папка\P513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144198"/>
            <a:ext cx="4824536" cy="2713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4655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25308"/>
            <a:ext cx="4114800" cy="701040"/>
          </a:xfrm>
        </p:spPr>
        <p:txBody>
          <a:bodyPr>
            <a:normAutofit/>
          </a:bodyPr>
          <a:lstStyle/>
          <a:p>
            <a:r>
              <a:rPr lang="uk-UA" dirty="0"/>
              <a:t>Методична робота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84176" cy="95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98384" y="980728"/>
            <a:ext cx="9036496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                                    Засідання 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                           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31.01.13</a:t>
            </a:r>
          </a:p>
          <a:p>
            <a:pPr algn="l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План роботи:</a:t>
            </a:r>
          </a:p>
          <a:p>
            <a:pPr marL="342900" indent="-342900">
              <a:buFontTx/>
              <a:buAutoNum type="arabicPeriod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69888034"/>
              </p:ext>
            </p:extLst>
          </p:nvPr>
        </p:nvGraphicFramePr>
        <p:xfrm>
          <a:off x="98384" y="1772816"/>
          <a:ext cx="4977672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360"/>
                <a:gridCol w="3203431"/>
                <a:gridCol w="1426881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Зміст роботи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Відповідальний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Участь</a:t>
                      </a:r>
                      <a:r>
                        <a:rPr lang="uk-UA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та стан підготовки до міських та обласних предметних олімпіад.</a:t>
                      </a:r>
                      <a:endParaRPr lang="uk-UA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Мартинюк А.В.</a:t>
                      </a:r>
                    </a:p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Півошенко І.В.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Розв´язування  графічних задач. Розв'язування задач методом розмірностей.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Данильчук С.П.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Використання інформаційних та мультимедійних технологій на уроках географії.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Трусь С.О.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8560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Організація методичної</a:t>
                      </a:r>
                      <a:r>
                        <a:rPr lang="uk-UA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роботи вчителів кафедри природничих наук.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Овчарук О.Л. </a:t>
                      </a:r>
                    </a:p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(заст.</a:t>
                      </a:r>
                      <a:r>
                        <a:rPr lang="uk-UA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дир. </a:t>
                      </a: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НВР)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88" r="21287" b="6847"/>
          <a:stretch/>
        </p:blipFill>
        <p:spPr bwMode="auto">
          <a:xfrm>
            <a:off x="5220073" y="1412775"/>
            <a:ext cx="3923928" cy="329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qq\Desktop\методообєднання\P2040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39" y="4293096"/>
            <a:ext cx="3419873" cy="2564904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279"/>
          <a:stretch>
            <a:fillRect/>
          </a:stretch>
        </p:blipFill>
        <p:spPr bwMode="auto">
          <a:xfrm>
            <a:off x="5580112" y="4797152"/>
            <a:ext cx="309634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0232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40204"/>
            <a:ext cx="4114800" cy="701040"/>
          </a:xfrm>
        </p:spPr>
        <p:txBody>
          <a:bodyPr>
            <a:normAutofit/>
          </a:bodyPr>
          <a:lstStyle/>
          <a:p>
            <a:r>
              <a:rPr lang="uk-UA" dirty="0"/>
              <a:t>Методична робота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" y="14896"/>
            <a:ext cx="1584176" cy="95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98384" y="980728"/>
            <a:ext cx="9036496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                                    Засідання 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                           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30.03.13</a:t>
            </a:r>
          </a:p>
          <a:p>
            <a:pPr algn="l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План роботи:</a:t>
            </a:r>
          </a:p>
          <a:p>
            <a:pPr marL="342900" indent="-342900">
              <a:buFontTx/>
              <a:buAutoNum type="arabicPeriod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10910009"/>
              </p:ext>
            </p:extLst>
          </p:nvPr>
        </p:nvGraphicFramePr>
        <p:xfrm>
          <a:off x="107504" y="1772816"/>
          <a:ext cx="468052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624"/>
                <a:gridCol w="3012196"/>
                <a:gridCol w="13417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Зміст роботи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Відповідальний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Організація та проведення тижня природничих наук.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Трусь С.О.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Екологічне виховання старшокласників.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Гулеватий В.В.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Блок-схема як графічна, алгоритмічна та схематична оптимізація знань з фізики.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Данильчук І.М.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Застосування зведених таблиць при вивченні біології.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Мартинюк А.В.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1" name="Picture 1" descr="F:\Фото\Методичне обєднання\Засідання мо\Новая папка\P513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962214"/>
            <a:ext cx="5148064" cy="2895786"/>
          </a:xfrm>
          <a:prstGeom prst="rect">
            <a:avLst/>
          </a:prstGeom>
          <a:noFill/>
        </p:spPr>
      </p:pic>
      <p:pic>
        <p:nvPicPr>
          <p:cNvPr id="10242" name="Picture 2" descr="F:\Фото\Методичне обєднання\Засідання мо\Новая папка\P513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412776"/>
            <a:ext cx="4091947" cy="2301720"/>
          </a:xfrm>
          <a:prstGeom prst="rect">
            <a:avLst/>
          </a:prstGeom>
          <a:noFill/>
        </p:spPr>
      </p:pic>
      <p:pic>
        <p:nvPicPr>
          <p:cNvPr id="8" name="Picture 1" descr="F:\Фото\Методичне обєднання\Засідання мо\Новая папка\P5130002.JPG"/>
          <p:cNvPicPr>
            <a:picLocks noChangeAspect="1" noChangeArrowheads="1"/>
          </p:cNvPicPr>
          <p:nvPr/>
        </p:nvPicPr>
        <p:blipFill>
          <a:blip r:embed="rId5" cstate="print"/>
          <a:srcRect l="4438"/>
          <a:stretch>
            <a:fillRect/>
          </a:stretch>
        </p:blipFill>
        <p:spPr bwMode="auto">
          <a:xfrm>
            <a:off x="0" y="4221088"/>
            <a:ext cx="3887416" cy="22882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0096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54380"/>
            <a:ext cx="4114800" cy="701040"/>
          </a:xfrm>
        </p:spPr>
        <p:txBody>
          <a:bodyPr>
            <a:normAutofit/>
          </a:bodyPr>
          <a:lstStyle/>
          <a:p>
            <a:r>
              <a:rPr lang="uk-UA" dirty="0"/>
              <a:t>Методична робота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72"/>
            <a:ext cx="1584176" cy="95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98384" y="980728"/>
            <a:ext cx="9036496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                                    Засідання 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                           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30.05.13</a:t>
            </a:r>
          </a:p>
          <a:p>
            <a:pPr algn="l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План роботи:</a:t>
            </a:r>
          </a:p>
          <a:p>
            <a:pPr marL="342900" indent="-342900">
              <a:buFontTx/>
              <a:buAutoNum type="arabicPeriod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75552604"/>
              </p:ext>
            </p:extLst>
          </p:nvPr>
        </p:nvGraphicFramePr>
        <p:xfrm>
          <a:off x="99552" y="1772816"/>
          <a:ext cx="468052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624"/>
                <a:gridCol w="3012196"/>
                <a:gridCol w="13417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Зміст роботи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Відповідальний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Затвердження матеріалів ДПА з хімії, біології, фізики, географії.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Члени ШМК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Аналіз проведення тижня природничих наук.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Трусь С.О.</a:t>
                      </a:r>
                    </a:p>
                    <a:p>
                      <a:endParaRPr lang="uk-UA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Підсумки роботи ШМК та попереднє планування</a:t>
                      </a:r>
                      <a:r>
                        <a:rPr lang="uk-UA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2013-2014 н.р.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Трусь С.О.</a:t>
                      </a:r>
                    </a:p>
                  </a:txBody>
                  <a:tcPr/>
                </a:tc>
              </a:tr>
              <a:tr h="129768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7" name="Picture 1" descr="F:\Фото\Методичне обєднання\Засідання мо\Новая папка\P513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4152461" cy="2335759"/>
          </a:xfrm>
          <a:prstGeom prst="rect">
            <a:avLst/>
          </a:prstGeom>
          <a:noFill/>
        </p:spPr>
      </p:pic>
      <p:pic>
        <p:nvPicPr>
          <p:cNvPr id="9218" name="Picture 2" descr="F:\Фото\Методичне обєднання\Засідання мо\Новая папка\P513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930711"/>
            <a:ext cx="5204070" cy="2927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5844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55776" y="1340768"/>
            <a:ext cx="3672408" cy="504056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uk-UA" b="1" dirty="0" smtClean="0">
                <a:solidFill>
                  <a:srgbClr val="00B050"/>
                </a:solidFill>
              </a:rPr>
              <a:t>Шкільні олімпіади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3538736" cy="514088"/>
          </a:xfrm>
        </p:spPr>
        <p:txBody>
          <a:bodyPr>
            <a:normAutofit/>
          </a:bodyPr>
          <a:lstStyle/>
          <a:p>
            <a:r>
              <a:rPr lang="uk-UA" dirty="0" smtClean="0"/>
              <a:t>Предметні олімпіади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" y="0"/>
            <a:ext cx="1584176" cy="95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12151776"/>
              </p:ext>
            </p:extLst>
          </p:nvPr>
        </p:nvGraphicFramePr>
        <p:xfrm>
          <a:off x="35480" y="1124745"/>
          <a:ext cx="2016223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7"/>
                <a:gridCol w="504056"/>
                <a:gridCol w="360040"/>
              </a:tblGrid>
              <a:tr h="24925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Інформатика</a:t>
                      </a:r>
                      <a:endParaRPr lang="ru-RU" sz="1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430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Мащенко Д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Мащенко</a:t>
                      </a:r>
                      <a:r>
                        <a:rPr lang="uk-UA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І.</a:t>
                      </a:r>
                      <a:endParaRPr lang="uk-UA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11-Б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11-Б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Ι</a:t>
                      </a:r>
                      <a:endParaRPr lang="uk-UA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ΙΙ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54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Данильчук 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Козюра Д.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10-Б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10-Б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Ι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uk-UA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ΙΙΙ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53448083"/>
              </p:ext>
            </p:extLst>
          </p:nvPr>
        </p:nvGraphicFramePr>
        <p:xfrm>
          <a:off x="2339752" y="2060848"/>
          <a:ext cx="211572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624"/>
                <a:gridCol w="576064"/>
                <a:gridCol w="288032"/>
              </a:tblGrid>
              <a:tr h="43232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Інформаційних</a:t>
                      </a:r>
                      <a:r>
                        <a:rPr lang="uk-UA" sz="1200" baseline="0" dirty="0" smtClean="0"/>
                        <a:t> технологій</a:t>
                      </a:r>
                      <a:endParaRPr lang="ru-RU" sz="1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329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Мащенко І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Мащенко</a:t>
                      </a:r>
                      <a:r>
                        <a:rPr lang="uk-UA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Д.</a:t>
                      </a:r>
                      <a:endParaRPr lang="uk-UA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11-Б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11-Б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Ι</a:t>
                      </a:r>
                      <a:endParaRPr lang="uk-UA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ΙΙ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23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ДанильчукА</a:t>
                      </a: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 Адаменко</a:t>
                      </a:r>
                      <a:r>
                        <a:rPr lang="uk-UA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В.</a:t>
                      </a:r>
                      <a:endParaRPr lang="uk-UA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10-Б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10-А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Ι</a:t>
                      </a:r>
                      <a:endParaRPr lang="uk-UA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ΙΙ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01249816"/>
              </p:ext>
            </p:extLst>
          </p:nvPr>
        </p:nvGraphicFramePr>
        <p:xfrm>
          <a:off x="8008" y="3645024"/>
          <a:ext cx="216024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576064"/>
                <a:gridCol w="360040"/>
              </a:tblGrid>
              <a:tr h="26404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Фізика</a:t>
                      </a:r>
                      <a:endParaRPr lang="ru-RU" sz="1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6109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Мащенко Д</a:t>
                      </a:r>
                      <a:r>
                        <a:rPr lang="ru-RU" sz="1200" dirty="0" smtClean="0"/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Мащенко</a:t>
                      </a:r>
                      <a:r>
                        <a:rPr lang="uk-UA" sz="1200" baseline="0" dirty="0" smtClean="0"/>
                        <a:t> І.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aseline="0" dirty="0" smtClean="0"/>
                        <a:t>Шуліка Т.</a:t>
                      </a:r>
                      <a:endParaRPr lang="uk-UA" sz="12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11-Б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11-Б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11-Б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Ι</a:t>
                      </a:r>
                      <a:endParaRPr lang="uk-UA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ΙΙΙ</a:t>
                      </a:r>
                      <a:endParaRPr lang="uk-UA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ΙΙΙ</a:t>
                      </a:r>
                      <a:endParaRPr lang="uk-UA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00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Данильчук 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Козюра Д.</a:t>
                      </a:r>
                      <a:endParaRPr lang="ru-RU" sz="12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10-Б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10-Б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Ι</a:t>
                      </a:r>
                      <a:endParaRPr lang="uk-UA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ΙΙ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00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Підлісний 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Дідик Г.</a:t>
                      </a:r>
                      <a:endParaRPr lang="ru-RU" sz="12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9-А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9-Б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Ι</a:t>
                      </a:r>
                      <a:endParaRPr lang="uk-UA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ΙΙ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00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Сандюк Є.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Ткачук В.</a:t>
                      </a:r>
                      <a:endParaRPr lang="ru-RU" sz="12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8-Б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8-Б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Ι</a:t>
                      </a:r>
                      <a:endParaRPr lang="uk-UA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ΙΙ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921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Бурлака 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Бойчук М.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Кучерявий Н.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Рудь Р.</a:t>
                      </a:r>
                      <a:endParaRPr lang="ru-RU" sz="12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7-А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7-А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7-А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7-А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Ι</a:t>
                      </a:r>
                      <a:endParaRPr lang="uk-UA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ΙΙ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ΙΙΙ</a:t>
                      </a:r>
                      <a:endParaRPr lang="uk-UA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Ι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uk-UA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02871904"/>
              </p:ext>
            </p:extLst>
          </p:nvPr>
        </p:nvGraphicFramePr>
        <p:xfrm>
          <a:off x="7020272" y="4221088"/>
          <a:ext cx="201622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7"/>
                <a:gridCol w="504056"/>
                <a:gridCol w="360040"/>
              </a:tblGrid>
              <a:tr h="23402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Економіка</a:t>
                      </a:r>
                      <a:endParaRPr lang="ru-RU" sz="1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Мащенко І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Мащенко</a:t>
                      </a:r>
                      <a:r>
                        <a:rPr lang="uk-UA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Базанков</a:t>
                      </a:r>
                      <a:r>
                        <a:rPr lang="uk-UA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 М.</a:t>
                      </a:r>
                      <a:endParaRPr lang="uk-UA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Клапатюк В.</a:t>
                      </a:r>
                      <a:endParaRPr lang="uk-UA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11-Б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11-Б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11-Б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11-Б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Ι</a:t>
                      </a:r>
                      <a:endParaRPr lang="uk-UA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ΙΙ</a:t>
                      </a:r>
                      <a:endParaRPr lang="uk-UA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ΙΙΙ</a:t>
                      </a:r>
                      <a:endParaRPr lang="uk-UA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ΙΙΙ</a:t>
                      </a:r>
                      <a:endParaRPr lang="uk-UA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292266"/>
              </p:ext>
            </p:extLst>
          </p:nvPr>
        </p:nvGraphicFramePr>
        <p:xfrm>
          <a:off x="4572000" y="1844824"/>
          <a:ext cx="216024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576064"/>
                <a:gridCol w="360040"/>
              </a:tblGrid>
              <a:tr h="25922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Хімія</a:t>
                      </a:r>
                      <a:endParaRPr lang="ru-RU" sz="1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Мачула</a:t>
                      </a:r>
                      <a:r>
                        <a:rPr lang="uk-UA" sz="1200" baseline="0" dirty="0" smtClean="0"/>
                        <a:t> А.</a:t>
                      </a:r>
                    </a:p>
                    <a:p>
                      <a:r>
                        <a:rPr lang="uk-UA" sz="1200" baseline="0" dirty="0" smtClean="0"/>
                        <a:t>Юрченко О.</a:t>
                      </a:r>
                      <a:endParaRPr lang="uk-UA" sz="12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11-Б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11-Б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Ι</a:t>
                      </a:r>
                      <a:endParaRPr lang="uk-UA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ΙΙΙ</a:t>
                      </a:r>
                      <a:endParaRPr lang="uk-UA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77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Ащук А. Данильчук А. Олійник</a:t>
                      </a:r>
                      <a:r>
                        <a:rPr lang="uk-UA" sz="1200" baseline="0" dirty="0" smtClean="0"/>
                        <a:t> 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aseline="0" dirty="0" smtClean="0"/>
                        <a:t>Копій І.</a:t>
                      </a:r>
                      <a:endParaRPr lang="uk-UA" sz="12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10-Б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10-Б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10-Б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10-Б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Ι</a:t>
                      </a:r>
                      <a:endParaRPr lang="uk-UA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ΙΙ</a:t>
                      </a:r>
                      <a:endParaRPr lang="uk-UA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ΙΙΙ</a:t>
                      </a:r>
                      <a:endParaRPr lang="uk-UA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Ι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uk-UA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Бондаренко О. Підлісний 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Дідик Г.</a:t>
                      </a:r>
                      <a:endParaRPr lang="ru-RU" sz="12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9-А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9-А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9-Б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Ι</a:t>
                      </a:r>
                      <a:endParaRPr lang="uk-UA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ΙΙ</a:t>
                      </a:r>
                      <a:r>
                        <a:rPr lang="uk-UA" sz="1200" dirty="0" smtClean="0"/>
                        <a:t> </a:t>
                      </a:r>
                      <a:r>
                        <a:rPr lang="el-GR" sz="1200" dirty="0" smtClean="0"/>
                        <a:t>ΙΙΙ</a:t>
                      </a:r>
                      <a:endParaRPr lang="uk-UA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23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Ткачук 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Шатський К. Сандюк Є.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Ярош 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Дмитренко О.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Олійник Є.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8-Б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8-Б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8-Б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8-Б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8-Б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8-Б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Ι</a:t>
                      </a:r>
                      <a:endParaRPr lang="uk-UA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ΙΙ</a:t>
                      </a:r>
                      <a:endParaRPr lang="uk-UA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ΙΙΙ</a:t>
                      </a:r>
                      <a:endParaRPr lang="uk-UA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Ι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uk-UA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uk-UA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uk-UA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23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Бойчук М.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Поліщук 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err="1" smtClean="0"/>
                        <a:t>Сабатович</a:t>
                      </a:r>
                      <a:r>
                        <a:rPr lang="uk-UA" sz="1200" dirty="0" smtClean="0"/>
                        <a:t> Р.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err="1" smtClean="0"/>
                        <a:t>Тимощук</a:t>
                      </a:r>
                      <a:r>
                        <a:rPr lang="uk-UA" sz="1200" baseline="0" dirty="0" smtClean="0"/>
                        <a:t> Д.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aseline="0" dirty="0" err="1" smtClean="0"/>
                        <a:t>Засядівко</a:t>
                      </a:r>
                      <a:r>
                        <a:rPr lang="uk-UA" sz="1200" baseline="0" dirty="0" smtClean="0"/>
                        <a:t> Ю.</a:t>
                      </a:r>
                      <a:endParaRPr lang="uk-UA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Бурлака В.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7-А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7-Б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7-А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7-А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7-А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7-А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Ι</a:t>
                      </a:r>
                      <a:endParaRPr lang="uk-UA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ΙΙ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ΙΙΙ</a:t>
                      </a:r>
                      <a:endParaRPr lang="uk-UA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Ι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uk-UA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uk-UA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uk-UA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4040648"/>
              </p:ext>
            </p:extLst>
          </p:nvPr>
        </p:nvGraphicFramePr>
        <p:xfrm>
          <a:off x="6839744" y="692696"/>
          <a:ext cx="2304256" cy="3242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5745"/>
                <a:gridCol w="614468"/>
                <a:gridCol w="384043"/>
              </a:tblGrid>
              <a:tr h="31683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Географія</a:t>
                      </a:r>
                      <a:endParaRPr lang="ru-RU" sz="1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Мащенко Д</a:t>
                      </a:r>
                      <a:r>
                        <a:rPr lang="ru-RU" sz="1200" dirty="0" smtClean="0"/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Мащенко</a:t>
                      </a:r>
                      <a:r>
                        <a:rPr lang="uk-UA" sz="1200" baseline="0" dirty="0" smtClean="0"/>
                        <a:t> І.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11-Б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11-Б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Ι</a:t>
                      </a:r>
                      <a:endParaRPr lang="uk-UA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ΙΙΙ</a:t>
                      </a:r>
                      <a:endParaRPr lang="uk-UA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Данильчук 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Кохальський А.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Козюра Д.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Деркач Б.</a:t>
                      </a:r>
                      <a:endParaRPr lang="ru-RU" sz="12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10-Б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10-Б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10-Б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10-А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Ι</a:t>
                      </a:r>
                      <a:endParaRPr lang="uk-UA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ΙΙ</a:t>
                      </a:r>
                      <a:endParaRPr lang="uk-UA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ΙΙΙ</a:t>
                      </a:r>
                      <a:endParaRPr lang="uk-UA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Ι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uk-UA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Підлісний 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Дідик Г.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Трушина О.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Бондаренко О.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Яновський А.</a:t>
                      </a:r>
                      <a:endParaRPr lang="ru-RU" sz="12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9-А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9-Б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9-А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9-А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9-Б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Ι</a:t>
                      </a:r>
                      <a:endParaRPr lang="uk-UA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ΙΙ</a:t>
                      </a:r>
                      <a:endParaRPr lang="uk-UA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ΙΙΙ</a:t>
                      </a:r>
                      <a:endParaRPr lang="uk-UA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ΙΙΙ</a:t>
                      </a:r>
                      <a:endParaRPr lang="uk-UA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Ι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uk-UA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Шатський</a:t>
                      </a:r>
                      <a:r>
                        <a:rPr lang="uk-UA" sz="1200" baseline="0" dirty="0" smtClean="0"/>
                        <a:t> К. </a:t>
                      </a:r>
                      <a:r>
                        <a:rPr lang="uk-UA" sz="1200" dirty="0" smtClean="0"/>
                        <a:t>Ткачук 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Вихватнюк В.</a:t>
                      </a:r>
                      <a:endParaRPr lang="ru-RU" sz="12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8-Б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8-Б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8-Б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Ι</a:t>
                      </a:r>
                      <a:endParaRPr lang="uk-UA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ΙΙ</a:t>
                      </a:r>
                      <a:endParaRPr lang="uk-UA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ΙΙΙ</a:t>
                      </a:r>
                      <a:endParaRPr lang="uk-UA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01966819"/>
              </p:ext>
            </p:extLst>
          </p:nvPr>
        </p:nvGraphicFramePr>
        <p:xfrm>
          <a:off x="107504" y="2420888"/>
          <a:ext cx="216024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576064"/>
                <a:gridCol w="360040"/>
              </a:tblGrid>
              <a:tr h="23402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Астрономія</a:t>
                      </a:r>
                      <a:endParaRPr lang="ru-RU" sz="1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2077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Мащенко Д</a:t>
                      </a:r>
                      <a:r>
                        <a:rPr lang="ru-RU" sz="1200" dirty="0" smtClean="0"/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Мащенко</a:t>
                      </a:r>
                      <a:r>
                        <a:rPr lang="uk-UA" sz="1200" baseline="0" dirty="0" smtClean="0"/>
                        <a:t> І.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aseline="0" dirty="0" smtClean="0"/>
                        <a:t>Шуліка Т.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aseline="0" dirty="0" smtClean="0"/>
                        <a:t>Базанков М.</a:t>
                      </a:r>
                      <a:endParaRPr lang="uk-UA" sz="12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11-Б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11-Б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11-Б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11-Б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Ι</a:t>
                      </a:r>
                      <a:endParaRPr lang="uk-UA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ΙΙΙ</a:t>
                      </a:r>
                      <a:endParaRPr lang="uk-UA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ΙΙΙ</a:t>
                      </a:r>
                      <a:endParaRPr lang="uk-UA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Ι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uk-UA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48141986"/>
              </p:ext>
            </p:extLst>
          </p:nvPr>
        </p:nvGraphicFramePr>
        <p:xfrm>
          <a:off x="2195736" y="3717032"/>
          <a:ext cx="2304256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5745"/>
                <a:gridCol w="614468"/>
                <a:gridCol w="384043"/>
              </a:tblGrid>
              <a:tr h="2690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Біологія</a:t>
                      </a:r>
                      <a:endParaRPr lang="ru-RU" sz="1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7215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Мащенко Д</a:t>
                      </a:r>
                      <a:r>
                        <a:rPr lang="ru-RU" sz="1200" dirty="0" smtClean="0"/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Мащенко</a:t>
                      </a:r>
                      <a:r>
                        <a:rPr lang="uk-UA" sz="1200" baseline="0" dirty="0" smtClean="0"/>
                        <a:t> І.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11-Б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11-Б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Ι</a:t>
                      </a:r>
                      <a:endParaRPr lang="uk-UA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ΙΙΙ</a:t>
                      </a:r>
                      <a:endParaRPr lang="uk-UA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26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Данильчук А. Таран</a:t>
                      </a:r>
                      <a:r>
                        <a:rPr lang="uk-UA" sz="1200" baseline="0" dirty="0" smtClean="0"/>
                        <a:t> Ю.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aseline="0" dirty="0" smtClean="0"/>
                        <a:t>Кохальський А.</a:t>
                      </a:r>
                      <a:endParaRPr lang="uk-UA" sz="12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10-Б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10-Б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10-Б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Ι</a:t>
                      </a:r>
                      <a:endParaRPr lang="uk-UA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ΙΙ</a:t>
                      </a:r>
                      <a:endParaRPr lang="uk-UA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ΙΙΙ</a:t>
                      </a:r>
                      <a:endParaRPr lang="uk-UA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049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Дідик Г.</a:t>
                      </a:r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Підлісний 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Бондаренко О.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Лук´яненко О.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9-Б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9-А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9-А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9-Б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Ι</a:t>
                      </a:r>
                      <a:endParaRPr lang="uk-UA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ΙΙ</a:t>
                      </a:r>
                      <a:endParaRPr lang="uk-UA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ΙΙΙ</a:t>
                      </a:r>
                      <a:endParaRPr lang="uk-UA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Ι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uk-UA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049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Ткачук В.</a:t>
                      </a:r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Сандюк Є.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Шатський К.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Дмитренко О.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8-Б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8-Б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8-Б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8-Б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Ι</a:t>
                      </a:r>
                      <a:endParaRPr lang="uk-UA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ΙΙ</a:t>
                      </a:r>
                      <a:endParaRPr lang="uk-UA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ΙΙΙ</a:t>
                      </a:r>
                      <a:endParaRPr lang="uk-UA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Ι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uk-UA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7" name="Объект 2"/>
          <p:cNvSpPr txBox="1">
            <a:spLocks/>
          </p:cNvSpPr>
          <p:nvPr/>
        </p:nvSpPr>
        <p:spPr>
          <a:xfrm>
            <a:off x="7308304" y="5805264"/>
            <a:ext cx="1728192" cy="1008112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Всього: 33</a:t>
            </a:r>
          </a:p>
          <a:p>
            <a:pPr algn="l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Дівчаток: 20</a:t>
            </a:r>
          </a:p>
          <a:p>
            <a:pPr algn="l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Хлопчиків: 13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215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986</TotalTime>
  <Words>1305</Words>
  <Application>Microsoft Office PowerPoint</Application>
  <PresentationFormat>Экран (4:3)</PresentationFormat>
  <Paragraphs>547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BlackTie</vt:lpstr>
      <vt:lpstr>Робота  методичної комісії  природничих наук  Ладижинської ЗОШ №4  Ι-ΙΙΙступенів  за 2012 – 2013 н.р.</vt:lpstr>
      <vt:lpstr>Склад  методичної комісії</vt:lpstr>
      <vt:lpstr>Кабінети Кафедри природничих наук</vt:lpstr>
      <vt:lpstr>Методична робота</vt:lpstr>
      <vt:lpstr>Методична робота</vt:lpstr>
      <vt:lpstr>Методична робота</vt:lpstr>
      <vt:lpstr>Методична робота</vt:lpstr>
      <vt:lpstr>Методична робота</vt:lpstr>
      <vt:lpstr>Предметні олімпіади</vt:lpstr>
      <vt:lpstr>Предметні олімпіади</vt:lpstr>
      <vt:lpstr>Відкриті уроки</vt:lpstr>
      <vt:lpstr>Тиждень  природничих наук 15-19 .04.13 р.</vt:lpstr>
      <vt:lpstr>Виставка малюнків</vt:lpstr>
      <vt:lpstr>Буклет “ Тиждень природничих наук ”</vt:lpstr>
      <vt:lpstr>Методичний бюлетень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qq</cp:lastModifiedBy>
  <cp:revision>509</cp:revision>
  <dcterms:created xsi:type="dcterms:W3CDTF">2013-01-20T18:35:16Z</dcterms:created>
  <dcterms:modified xsi:type="dcterms:W3CDTF">2013-09-02T11:23:11Z</dcterms:modified>
</cp:coreProperties>
</file>