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80" r:id="rId7"/>
    <p:sldId id="28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4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7" d="100"/>
          <a:sy n="47" d="100"/>
        </p:scale>
        <p:origin x="-9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D812ED1-9965-4397-AE94-20BE64F3ACA6}" type="datetimeFigureOut">
              <a:rPr lang="ru-RU"/>
              <a:pPr>
                <a:defRPr/>
              </a:pPr>
              <a:t>27.12.2010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292592-DE58-4E1E-80FC-950D5A8356B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CF5ED5-6EDE-48D9-9BA3-4213F380D216}" type="datetimeFigureOut">
              <a:rPr lang="ru-RU"/>
              <a:pPr>
                <a:defRPr/>
              </a:pPr>
              <a:t>27.12.2010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34C4FA-9512-4B27-9765-132644E50ED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A7B9A2-EDC1-48F0-86D9-AB31F0085276}" type="datetimeFigureOut">
              <a:rPr lang="ru-RU"/>
              <a:pPr>
                <a:defRPr/>
              </a:pPr>
              <a:t>27.12.2010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DA8946-15E0-4133-8275-DCDD2E190EC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EC060C-74F7-4C47-A643-002848E8F8FD}" type="datetimeFigureOut">
              <a:rPr lang="ru-RU"/>
              <a:pPr>
                <a:defRPr/>
              </a:pPr>
              <a:t>27.12.2010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9D0DD3-8569-4622-A63A-4EBA81F5258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FFFB464-FCB5-4D94-9AB7-8C773F6D24CD}" type="datetimeFigureOut">
              <a:rPr lang="ru-RU"/>
              <a:pPr>
                <a:defRPr/>
              </a:pPr>
              <a:t>27.12.2010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7089DE-3036-41D6-9181-BEAE21D1914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D6FB636-860D-45EC-BED1-53F85DF80FCF}" type="datetimeFigureOut">
              <a:rPr lang="ru-RU"/>
              <a:pPr>
                <a:defRPr/>
              </a:pPr>
              <a:t>27.12.2010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604A77-8C24-4BF5-B3DF-06FE178B25E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C105EA7-51FC-451E-94D3-F2D6F7441241}" type="datetimeFigureOut">
              <a:rPr lang="ru-RU"/>
              <a:pPr>
                <a:defRPr/>
              </a:pPr>
              <a:t>27.12.2010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076E26E-2172-4388-A346-97440B4099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7BE9CC5-9055-4EDE-88F9-CF2C7B9C38BD}" type="datetimeFigureOut">
              <a:rPr lang="ru-RU"/>
              <a:pPr>
                <a:defRPr/>
              </a:pPr>
              <a:t>27.12.2010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C47B341-7129-4713-A683-4488E0C300C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0A91E15-5DF9-4DC9-9171-9E3EE00842BF}" type="datetimeFigureOut">
              <a:rPr lang="ru-RU"/>
              <a:pPr>
                <a:defRPr/>
              </a:pPr>
              <a:t>27.12.2010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709C64E-4B27-4A95-ADC2-5EE49617E7B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A30ACF-C1B1-4B46-B4BF-0C9EC673431D}" type="datetimeFigureOut">
              <a:rPr lang="ru-RU"/>
              <a:pPr>
                <a:defRPr/>
              </a:pPr>
              <a:t>27.12.2010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5897C15-68B1-42A0-BE34-6274C627DF8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8E1FDB-5435-4EE6-B08D-7A53D51DE89C}" type="datetimeFigureOut">
              <a:rPr lang="ru-RU"/>
              <a:pPr>
                <a:defRPr/>
              </a:pPr>
              <a:t>27.12.2010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20E969-A4BC-4F0B-9BEC-5136470DA2C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538AC2-5C66-4B56-87A0-B92FF444E059}" type="datetimeFigureOut">
              <a:rPr lang="ru-RU"/>
              <a:pPr>
                <a:defRPr/>
              </a:pPr>
              <a:t>27.12.2010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169047-CD57-4BDB-B2FE-6CD02C811C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news.thomasnet.com/IMT/archives/lightning.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profobr.sibcity.r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5800" y="642938"/>
            <a:ext cx="7772400" cy="2957512"/>
          </a:xfrm>
        </p:spPr>
        <p:txBody>
          <a:bodyPr/>
          <a:lstStyle/>
          <a:p>
            <a:pPr eaLnBrk="1" hangingPunct="1"/>
            <a:r>
              <a:rPr lang="uk-UA" sz="3600" b="1" smtClean="0">
                <a:latin typeface="Arial" charset="0"/>
              </a:rPr>
              <a:t>І</a:t>
            </a:r>
            <a:r>
              <a:rPr lang="ru-RU" sz="3600" b="1" smtClean="0">
                <a:latin typeface="Arial" charset="0"/>
              </a:rPr>
              <a:t>нструктаж</a:t>
            </a:r>
            <a:r>
              <a:rPr lang="ru-RU" sz="3600" b="1" smtClean="0"/>
              <a:t/>
            </a:r>
            <a:br>
              <a:rPr lang="ru-RU" sz="3600" b="1" smtClean="0"/>
            </a:br>
            <a:r>
              <a:rPr lang="ru-RU" sz="3600" b="1" smtClean="0">
                <a:latin typeface="Arial" charset="0"/>
              </a:rPr>
              <a:t>неелектричного персоналу</a:t>
            </a:r>
            <a:r>
              <a:rPr lang="ru-RU" sz="3600" b="1" smtClean="0"/>
              <a:t/>
            </a:r>
            <a:br>
              <a:rPr lang="ru-RU" sz="3600" b="1" smtClean="0"/>
            </a:br>
            <a:r>
              <a:rPr lang="ru-RU" sz="3600" b="1" smtClean="0">
                <a:latin typeface="Arial" charset="0"/>
              </a:rPr>
              <a:t>для присвоєння І (першої)</a:t>
            </a:r>
            <a:r>
              <a:rPr lang="ru-RU" sz="3600" b="1" smtClean="0"/>
              <a:t> </a:t>
            </a:r>
            <a:r>
              <a:rPr lang="ru-RU" sz="3600" b="1" smtClean="0">
                <a:latin typeface="Arial" charset="0"/>
              </a:rPr>
              <a:t>групи з електробезпеки</a:t>
            </a:r>
            <a:endParaRPr lang="ru-RU" sz="3600" smtClean="0">
              <a:latin typeface="Arial" charset="0"/>
            </a:endParaRPr>
          </a:p>
        </p:txBody>
      </p:sp>
      <p:sp>
        <p:nvSpPr>
          <p:cNvPr id="13314" name="Подзаголовок 2"/>
          <p:cNvSpPr>
            <a:spLocks noGrp="1"/>
          </p:cNvSpPr>
          <p:nvPr>
            <p:ph type="subTitle" idx="1"/>
          </p:nvPr>
        </p:nvSpPr>
        <p:spPr/>
        <p:txBody>
          <a:bodyPr/>
          <a:lstStyle/>
          <a:p>
            <a:pPr eaLnBrk="1" hangingPunct="1">
              <a:lnSpc>
                <a:spcPct val="90000"/>
              </a:lnSpc>
            </a:pPr>
            <a:r>
              <a:rPr lang="ru-RU" sz="3800" smtClean="0">
                <a:solidFill>
                  <a:srgbClr val="C00000"/>
                </a:solidFill>
                <a:latin typeface="Arial" charset="0"/>
              </a:rPr>
              <a:t>Все, що нижче, стосується електроустановок напругою до 1000 В</a:t>
            </a:r>
          </a:p>
          <a:p>
            <a:pPr eaLnBrk="1" hangingPunct="1">
              <a:lnSpc>
                <a:spcPct val="90000"/>
              </a:lnSpc>
            </a:pPr>
            <a:endParaRPr lang="ru-RU" sz="3800" smtClean="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5072063" y="500063"/>
            <a:ext cx="3857625" cy="5451475"/>
          </a:xfrm>
          <a:prstGeom prst="rect">
            <a:avLst/>
          </a:prstGeom>
          <a:noFill/>
          <a:ln w="9525">
            <a:noFill/>
            <a:miter lim="800000"/>
            <a:headEnd/>
            <a:tailEnd/>
          </a:ln>
        </p:spPr>
        <p:txBody>
          <a:bodyPr>
            <a:spAutoFit/>
          </a:bodyPr>
          <a:lstStyle/>
          <a:p>
            <a:r>
              <a:rPr lang="ru-RU" sz="2200">
                <a:latin typeface="Calibri" pitchFamily="34" charset="0"/>
              </a:rPr>
              <a:t>Для відокремлення постраждалого від струмопровідних частин або дроту напругою до 1000 В необхідно скористатися канатом, палицею, дошкою або якимось іншим сухим предметом, що не проводить електричний струм. Можна відтягнути постраждалого за одяг (якщо він сухий і відстає від тіла), уникаючи при цьому доторкання до оточуючих металічних предметів  і частин тіла пстраждалого, не прикритих одягом.</a:t>
            </a:r>
          </a:p>
        </p:txBody>
      </p:sp>
      <p:pic>
        <p:nvPicPr>
          <p:cNvPr id="20482" name="Picture 2"/>
          <p:cNvPicPr>
            <a:picLocks noChangeAspect="1" noChangeArrowheads="1"/>
          </p:cNvPicPr>
          <p:nvPr/>
        </p:nvPicPr>
        <p:blipFill>
          <a:blip r:embed="rId2"/>
          <a:srcRect/>
          <a:stretch>
            <a:fillRect/>
          </a:stretch>
        </p:blipFill>
        <p:spPr bwMode="auto">
          <a:xfrm>
            <a:off x="285750" y="214313"/>
            <a:ext cx="4714875" cy="6286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14313" y="571500"/>
            <a:ext cx="4000500" cy="5214938"/>
          </a:xfrm>
          <a:prstGeom prst="rect">
            <a:avLst/>
          </a:prstGeom>
          <a:noFill/>
          <a:ln w="9525">
            <a:noFill/>
            <a:miter lim="800000"/>
            <a:headEnd/>
            <a:tailEnd/>
          </a:ln>
        </p:spPr>
      </p:pic>
      <p:sp>
        <p:nvSpPr>
          <p:cNvPr id="21506" name="Прямоугольник 2"/>
          <p:cNvSpPr>
            <a:spLocks noChangeArrowheads="1"/>
          </p:cNvSpPr>
          <p:nvPr/>
        </p:nvSpPr>
        <p:spPr bwMode="auto">
          <a:xfrm>
            <a:off x="4429125" y="714375"/>
            <a:ext cx="3929063" cy="4838700"/>
          </a:xfrm>
          <a:prstGeom prst="rect">
            <a:avLst/>
          </a:prstGeom>
          <a:noFill/>
          <a:ln w="9525">
            <a:noFill/>
            <a:miter lim="800000"/>
            <a:headEnd/>
            <a:tailEnd/>
          </a:ln>
        </p:spPr>
        <p:txBody>
          <a:bodyPr>
            <a:spAutoFit/>
          </a:bodyPr>
          <a:lstStyle/>
          <a:p>
            <a:r>
              <a:rPr lang="ru-RU" sz="2400">
                <a:latin typeface="Calibri" pitchFamily="34" charset="0"/>
              </a:rPr>
              <a:t>Для изоляції своїх рук необхідно скористатися диелектричними</a:t>
            </a:r>
          </a:p>
          <a:p>
            <a:r>
              <a:rPr lang="ru-RU" sz="2400">
                <a:latin typeface="Calibri" pitchFamily="34" charset="0"/>
              </a:rPr>
              <a:t>рукавичками або обмотати руку шарфом, надіти на неї суконну фуражку, натягнути на руку рукав піджака чи пальто, накинути на постраждалго суху матерію.</a:t>
            </a:r>
          </a:p>
          <a:p>
            <a:r>
              <a:rPr lang="ru-RU" sz="2400">
                <a:solidFill>
                  <a:srgbClr val="C00000"/>
                </a:solidFill>
                <a:latin typeface="Calibri" pitchFamily="34" charset="0"/>
              </a:rPr>
              <a:t>Діяти рекомендуєтся однією рукою, друга повинна знаходитись в</a:t>
            </a:r>
          </a:p>
          <a:p>
            <a:r>
              <a:rPr lang="ru-RU" sz="2400">
                <a:solidFill>
                  <a:srgbClr val="C00000"/>
                </a:solidFill>
                <a:latin typeface="Calibri" pitchFamily="34" charset="0"/>
              </a:rPr>
              <a:t>кишені чи за спиною.</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2"/>
          <p:cNvSpPr>
            <a:spLocks noChangeArrowheads="1"/>
          </p:cNvSpPr>
          <p:nvPr/>
        </p:nvSpPr>
        <p:spPr bwMode="auto">
          <a:xfrm>
            <a:off x="785813" y="4929188"/>
            <a:ext cx="7143750" cy="1187450"/>
          </a:xfrm>
          <a:prstGeom prst="rect">
            <a:avLst/>
          </a:prstGeom>
          <a:noFill/>
          <a:ln w="9525">
            <a:noFill/>
            <a:miter lim="800000"/>
            <a:headEnd/>
            <a:tailEnd/>
          </a:ln>
        </p:spPr>
        <p:txBody>
          <a:bodyPr>
            <a:spAutoFit/>
          </a:bodyPr>
          <a:lstStyle/>
          <a:p>
            <a:r>
              <a:rPr lang="ru-RU" sz="2400">
                <a:latin typeface="Calibri" pitchFamily="34" charset="0"/>
              </a:rPr>
              <a:t>Після звільнення постраждалого від дії електричного струму чи атмосферної електрика (удару блискавки) необхідно провести повний об</a:t>
            </a:r>
            <a:r>
              <a:rPr lang="en-US" sz="2400">
                <a:latin typeface="Calibri" pitchFamily="34" charset="0"/>
              </a:rPr>
              <a:t>’</a:t>
            </a:r>
            <a:r>
              <a:rPr lang="ru-RU" sz="2400">
                <a:latin typeface="Calibri" pitchFamily="34" charset="0"/>
              </a:rPr>
              <a:t>ем реанімації.</a:t>
            </a:r>
          </a:p>
        </p:txBody>
      </p:sp>
      <p:pic>
        <p:nvPicPr>
          <p:cNvPr id="22530" name="Picture 2"/>
          <p:cNvPicPr>
            <a:picLocks noChangeAspect="1" noChangeArrowheads="1"/>
          </p:cNvPicPr>
          <p:nvPr/>
        </p:nvPicPr>
        <p:blipFill>
          <a:blip r:embed="rId2"/>
          <a:srcRect/>
          <a:stretch>
            <a:fillRect/>
          </a:stretch>
        </p:blipFill>
        <p:spPr bwMode="auto">
          <a:xfrm>
            <a:off x="285750" y="214313"/>
            <a:ext cx="6500813" cy="4357687"/>
          </a:xfrm>
          <a:prstGeom prst="rect">
            <a:avLst/>
          </a:prstGeom>
          <a:noFill/>
          <a:ln w="9525">
            <a:noFill/>
            <a:miter lim="800000"/>
            <a:headEnd/>
            <a:tailEnd/>
          </a:ln>
        </p:spPr>
      </p:pic>
      <p:sp>
        <p:nvSpPr>
          <p:cNvPr id="22531" name="Прямоугольник 4"/>
          <p:cNvSpPr>
            <a:spLocks noChangeArrowheads="1"/>
          </p:cNvSpPr>
          <p:nvPr/>
        </p:nvSpPr>
        <p:spPr bwMode="auto">
          <a:xfrm>
            <a:off x="6929438" y="571500"/>
            <a:ext cx="1928812" cy="3113088"/>
          </a:xfrm>
          <a:prstGeom prst="rect">
            <a:avLst/>
          </a:prstGeom>
          <a:noFill/>
          <a:ln w="9525">
            <a:noFill/>
            <a:miter lim="800000"/>
            <a:headEnd/>
            <a:tailEnd/>
          </a:ln>
        </p:spPr>
        <p:txBody>
          <a:bodyPr>
            <a:spAutoFit/>
          </a:bodyPr>
          <a:lstStyle/>
          <a:p>
            <a:r>
              <a:rPr lang="ru-RU">
                <a:latin typeface="Calibri" pitchFamily="34" charset="0"/>
              </a:rPr>
              <a:t>Реанимація починаєтся з відновлення проходимості дихальних шляхів, потім проводиться штучне дихання методом «з рота в рот» або</a:t>
            </a:r>
          </a:p>
          <a:p>
            <a:r>
              <a:rPr lang="ru-RU">
                <a:latin typeface="Calibri" pitchFamily="34" charset="0"/>
              </a:rPr>
              <a:t>«з рота в ніс»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928813" y="357188"/>
            <a:ext cx="5572125" cy="3643312"/>
          </a:xfrm>
          <a:prstGeom prst="rect">
            <a:avLst/>
          </a:prstGeom>
          <a:noFill/>
          <a:ln w="9525">
            <a:noFill/>
            <a:miter lim="800000"/>
            <a:headEnd/>
            <a:tailEnd/>
          </a:ln>
        </p:spPr>
      </p:pic>
      <p:sp>
        <p:nvSpPr>
          <p:cNvPr id="23554" name="Прямоугольник 2"/>
          <p:cNvSpPr>
            <a:spLocks noChangeArrowheads="1"/>
          </p:cNvSpPr>
          <p:nvPr/>
        </p:nvSpPr>
        <p:spPr bwMode="auto">
          <a:xfrm>
            <a:off x="714375" y="4214813"/>
            <a:ext cx="7715250" cy="1800225"/>
          </a:xfrm>
          <a:prstGeom prst="rect">
            <a:avLst/>
          </a:prstGeom>
          <a:noFill/>
          <a:ln w="9525">
            <a:noFill/>
            <a:miter lim="800000"/>
            <a:headEnd/>
            <a:tailEnd/>
          </a:ln>
        </p:spPr>
        <p:txBody>
          <a:bodyPr>
            <a:spAutoFit/>
          </a:bodyPr>
          <a:lstStyle/>
          <a:p>
            <a:pPr algn="ctr"/>
            <a:r>
              <a:rPr lang="ru-RU" sz="2800">
                <a:latin typeface="Calibri" pitchFamily="34" charset="0"/>
              </a:rPr>
              <a:t>Іншою важливою складовою реанімаційних дій є наружний масаж серця, який забезпечує штучне скорочення м</a:t>
            </a:r>
            <a:r>
              <a:rPr lang="en-US" sz="2800">
                <a:latin typeface="Calibri" pitchFamily="34" charset="0"/>
              </a:rPr>
              <a:t>’</a:t>
            </a:r>
            <a:r>
              <a:rPr lang="uk-UA" sz="2800">
                <a:latin typeface="Calibri" pitchFamily="34" charset="0"/>
              </a:rPr>
              <a:t>язів серця</a:t>
            </a:r>
            <a:r>
              <a:rPr lang="ru-RU" sz="2800">
                <a:latin typeface="Calibri" pitchFamily="34" charset="0"/>
              </a:rPr>
              <a:t> і відновлення кровообігу.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1214438" y="500063"/>
            <a:ext cx="6429375" cy="3643312"/>
          </a:xfrm>
          <a:prstGeom prst="rect">
            <a:avLst/>
          </a:prstGeom>
          <a:noFill/>
          <a:ln w="9525">
            <a:noFill/>
            <a:miter lim="800000"/>
            <a:headEnd/>
            <a:tailEnd/>
          </a:ln>
        </p:spPr>
      </p:pic>
      <p:sp>
        <p:nvSpPr>
          <p:cNvPr id="24578" name="Прямоугольник 2"/>
          <p:cNvSpPr>
            <a:spLocks noChangeArrowheads="1"/>
          </p:cNvSpPr>
          <p:nvPr/>
        </p:nvSpPr>
        <p:spPr bwMode="auto">
          <a:xfrm>
            <a:off x="1357313" y="0"/>
            <a:ext cx="7072312" cy="519113"/>
          </a:xfrm>
          <a:prstGeom prst="rect">
            <a:avLst/>
          </a:prstGeom>
          <a:noFill/>
          <a:ln w="9525">
            <a:noFill/>
            <a:miter lim="800000"/>
            <a:headEnd/>
            <a:tailEnd/>
          </a:ln>
        </p:spPr>
        <p:txBody>
          <a:bodyPr>
            <a:spAutoFit/>
          </a:bodyPr>
          <a:lstStyle/>
          <a:p>
            <a:pPr algn="ctr"/>
            <a:r>
              <a:rPr lang="ru-RU" sz="2800">
                <a:solidFill>
                  <a:srgbClr val="C00000"/>
                </a:solidFill>
                <a:latin typeface="Calibri" pitchFamily="34" charset="0"/>
              </a:rPr>
              <a:t>Небезпечна зона крокової напруги</a:t>
            </a:r>
          </a:p>
        </p:txBody>
      </p:sp>
      <p:sp>
        <p:nvSpPr>
          <p:cNvPr id="24579" name="Прямоугольник 3"/>
          <p:cNvSpPr>
            <a:spLocks noChangeArrowheads="1"/>
          </p:cNvSpPr>
          <p:nvPr/>
        </p:nvSpPr>
        <p:spPr bwMode="auto">
          <a:xfrm>
            <a:off x="642938" y="4214813"/>
            <a:ext cx="8001000" cy="2346325"/>
          </a:xfrm>
          <a:prstGeom prst="rect">
            <a:avLst/>
          </a:prstGeom>
          <a:noFill/>
          <a:ln w="9525">
            <a:noFill/>
            <a:miter lim="800000"/>
            <a:headEnd/>
            <a:tailEnd/>
          </a:ln>
        </p:spPr>
        <p:txBody>
          <a:bodyPr>
            <a:spAutoFit/>
          </a:bodyPr>
          <a:lstStyle/>
          <a:p>
            <a:pPr algn="ctr"/>
            <a:r>
              <a:rPr lang="ru-RU" sz="2000">
                <a:latin typeface="Calibri" pitchFamily="34" charset="0"/>
              </a:rPr>
              <a:t>Щоб запобігти ураженню електричного струму, людина повинна виходити із зони крокової напруги «гусячим кроком» - п</a:t>
            </a:r>
            <a:r>
              <a:rPr lang="en-US" sz="2000">
                <a:latin typeface="Calibri" pitchFamily="34" charset="0"/>
              </a:rPr>
              <a:t>’</a:t>
            </a:r>
            <a:r>
              <a:rPr lang="ru-RU" sz="2000">
                <a:latin typeface="Calibri" pitchFamily="34" charset="0"/>
              </a:rPr>
              <a:t>ята однієї ноги, не відриваючись від землі, приставляться до носка другої ноги. При наявності захитсних засобів із діелектричної резини (боти, галоші) необхідно скористатися ними.</a:t>
            </a:r>
          </a:p>
          <a:p>
            <a:pPr algn="ctr"/>
            <a:r>
              <a:rPr lang="ru-RU" sz="2400">
                <a:solidFill>
                  <a:srgbClr val="FF0000"/>
                </a:solidFill>
                <a:latin typeface="Calibri" pitchFamily="34" charset="0"/>
              </a:rPr>
              <a:t>Забороняється вискакувати із зони крокової напруги на одній нозі!!!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Картинка 2 из 489">
            <a:hlinkClick r:id="rId2"/>
          </p:cNvPr>
          <p:cNvPicPr>
            <a:picLocks noChangeAspect="1" noChangeArrowheads="1"/>
          </p:cNvPicPr>
          <p:nvPr/>
        </p:nvPicPr>
        <p:blipFill>
          <a:blip r:embed="rId3"/>
          <a:srcRect/>
          <a:stretch>
            <a:fillRect/>
          </a:stretch>
        </p:blipFill>
        <p:spPr bwMode="auto">
          <a:xfrm>
            <a:off x="357188" y="357188"/>
            <a:ext cx="4857750" cy="3381375"/>
          </a:xfrm>
          <a:prstGeom prst="rect">
            <a:avLst/>
          </a:prstGeom>
          <a:noFill/>
          <a:ln w="9525">
            <a:noFill/>
            <a:miter lim="800000"/>
            <a:headEnd/>
            <a:tailEnd/>
          </a:ln>
        </p:spPr>
      </p:pic>
      <p:sp>
        <p:nvSpPr>
          <p:cNvPr id="25602" name="Прямоугольник 2"/>
          <p:cNvSpPr>
            <a:spLocks noChangeArrowheads="1"/>
          </p:cNvSpPr>
          <p:nvPr/>
        </p:nvSpPr>
        <p:spPr bwMode="auto">
          <a:xfrm>
            <a:off x="5286375" y="214313"/>
            <a:ext cx="3643313" cy="4760912"/>
          </a:xfrm>
          <a:prstGeom prst="rect">
            <a:avLst/>
          </a:prstGeom>
          <a:noFill/>
          <a:ln w="9525">
            <a:noFill/>
            <a:miter lim="800000"/>
            <a:headEnd/>
            <a:tailEnd/>
          </a:ln>
        </p:spPr>
        <p:txBody>
          <a:bodyPr>
            <a:spAutoFit/>
          </a:bodyPr>
          <a:lstStyle/>
          <a:p>
            <a:r>
              <a:rPr lang="ru-RU">
                <a:latin typeface="Calibri" pitchFamily="34" charset="0"/>
              </a:rPr>
              <a:t>Блискавка – це елекричний  разряд. Дії цього потужного електричного разряду, хай і миттєвого, цілком достатньо для того, щоб зірвати з тіла і одяг, і взуття. Пряжки та ювелірні можуть розжаритися і викликати серйозні опіки. Удар здатен миттєво зупинити роботу серця, парализувати дихання. У постраждалих виникають тимчасова сліпота, глухота і втрата орієнтування. Навіть якщо вас вразив непрямий удар блискавки, балістична хвиля і розжарене повітря можуть викликати переломи та інші травми.</a:t>
            </a:r>
          </a:p>
        </p:txBody>
      </p:sp>
      <p:sp>
        <p:nvSpPr>
          <p:cNvPr id="25603" name="Прямоугольник 3"/>
          <p:cNvSpPr>
            <a:spLocks noChangeArrowheads="1"/>
          </p:cNvSpPr>
          <p:nvPr/>
        </p:nvSpPr>
        <p:spPr bwMode="auto">
          <a:xfrm>
            <a:off x="928688" y="4071938"/>
            <a:ext cx="3786187" cy="1311275"/>
          </a:xfrm>
          <a:prstGeom prst="rect">
            <a:avLst/>
          </a:prstGeom>
          <a:noFill/>
          <a:ln w="9525">
            <a:noFill/>
            <a:miter lim="800000"/>
            <a:headEnd/>
            <a:tailEnd/>
          </a:ln>
        </p:spPr>
        <p:txBody>
          <a:bodyPr>
            <a:spAutoFit/>
          </a:bodyPr>
          <a:lstStyle/>
          <a:p>
            <a:r>
              <a:rPr lang="ru-RU" sz="2000">
                <a:solidFill>
                  <a:schemeClr val="hlink"/>
                </a:solidFill>
                <a:latin typeface="Calibri" pitchFamily="34" charset="0"/>
              </a:rPr>
              <a:t>Перша домедична допомога – негайне і тривале застосування непрямого масажу серця і штучного дихання.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D:\Мои документы\100_1317.JPG"/>
          <p:cNvPicPr>
            <a:picLocks noChangeAspect="1" noChangeArrowheads="1"/>
          </p:cNvPicPr>
          <p:nvPr/>
        </p:nvPicPr>
        <p:blipFill>
          <a:blip r:embed="rId2"/>
          <a:srcRect/>
          <a:stretch>
            <a:fillRect/>
          </a:stretch>
        </p:blipFill>
        <p:spPr bwMode="auto">
          <a:xfrm>
            <a:off x="1714500" y="428625"/>
            <a:ext cx="5500688" cy="3929063"/>
          </a:xfrm>
          <a:prstGeom prst="rect">
            <a:avLst/>
          </a:prstGeom>
          <a:noFill/>
          <a:ln w="9525">
            <a:noFill/>
            <a:miter lim="800000"/>
            <a:headEnd/>
            <a:tailEnd/>
          </a:ln>
        </p:spPr>
      </p:pic>
      <p:sp>
        <p:nvSpPr>
          <p:cNvPr id="26626" name="Прямоугольник 2"/>
          <p:cNvSpPr>
            <a:spLocks noChangeArrowheads="1"/>
          </p:cNvSpPr>
          <p:nvPr/>
        </p:nvSpPr>
        <p:spPr bwMode="auto">
          <a:xfrm>
            <a:off x="1476375" y="0"/>
            <a:ext cx="6480175" cy="457200"/>
          </a:xfrm>
          <a:prstGeom prst="rect">
            <a:avLst/>
          </a:prstGeom>
          <a:noFill/>
          <a:ln w="9525">
            <a:noFill/>
            <a:miter lim="800000"/>
            <a:headEnd/>
            <a:tailEnd/>
          </a:ln>
        </p:spPr>
        <p:txBody>
          <a:bodyPr>
            <a:spAutoFit/>
          </a:bodyPr>
          <a:lstStyle/>
          <a:p>
            <a:pPr algn="ctr"/>
            <a:r>
              <a:rPr lang="ru-RU" sz="2400" b="1">
                <a:solidFill>
                  <a:srgbClr val="FF0000"/>
                </a:solidFill>
                <a:latin typeface="Calibri" pitchFamily="34" charset="0"/>
              </a:rPr>
              <a:t>Умови зовнішнього середовища</a:t>
            </a:r>
            <a:endParaRPr lang="ru-RU" sz="2400">
              <a:solidFill>
                <a:srgbClr val="FF0000"/>
              </a:solidFill>
              <a:latin typeface="Calibri" pitchFamily="34" charset="0"/>
            </a:endParaRPr>
          </a:p>
        </p:txBody>
      </p:sp>
      <p:sp>
        <p:nvSpPr>
          <p:cNvPr id="26627" name="Прямоугольник 3"/>
          <p:cNvSpPr>
            <a:spLocks noChangeArrowheads="1"/>
          </p:cNvSpPr>
          <p:nvPr/>
        </p:nvSpPr>
        <p:spPr bwMode="auto">
          <a:xfrm>
            <a:off x="571500" y="4714875"/>
            <a:ext cx="7858125" cy="1917700"/>
          </a:xfrm>
          <a:prstGeom prst="rect">
            <a:avLst/>
          </a:prstGeom>
          <a:noFill/>
          <a:ln w="9525">
            <a:noFill/>
            <a:miter lim="800000"/>
            <a:headEnd/>
            <a:tailEnd/>
          </a:ln>
        </p:spPr>
        <p:txBody>
          <a:bodyPr>
            <a:spAutoFit/>
          </a:bodyPr>
          <a:lstStyle/>
          <a:p>
            <a:pPr algn="ctr"/>
            <a:r>
              <a:rPr lang="ru-RU" sz="2400">
                <a:latin typeface="Calibri" pitchFamily="34" charset="0"/>
              </a:rPr>
              <a:t>Ризик, пов</a:t>
            </a:r>
            <a:r>
              <a:rPr lang="en-US" sz="2400">
                <a:latin typeface="Calibri" pitchFamily="34" charset="0"/>
              </a:rPr>
              <a:t>’</a:t>
            </a:r>
            <a:r>
              <a:rPr lang="ru-RU" sz="2400">
                <a:latin typeface="Calibri" pitchFamily="34" charset="0"/>
              </a:rPr>
              <a:t>язаний з електричними установками, збільшується, якщо обладнання попдає в суворі експлуатаційні умови, частіше всього</a:t>
            </a:r>
          </a:p>
          <a:p>
            <a:pPr algn="ctr"/>
            <a:r>
              <a:rPr lang="ru-RU" sz="2400">
                <a:latin typeface="Calibri" pitchFamily="34" charset="0"/>
              </a:rPr>
              <a:t>пов</a:t>
            </a:r>
            <a:r>
              <a:rPr lang="en-US" sz="2400">
                <a:latin typeface="Calibri" pitchFamily="34" charset="0"/>
              </a:rPr>
              <a:t>’</a:t>
            </a:r>
            <a:r>
              <a:rPr lang="uk-UA" sz="2400">
                <a:latin typeface="Calibri" pitchFamily="34" charset="0"/>
              </a:rPr>
              <a:t>язані з небезпекою вологого або мокрого середовища</a:t>
            </a:r>
            <a:r>
              <a:rPr lang="ru-RU" sz="2400">
                <a:latin typeface="Calibri"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755650" y="908050"/>
            <a:ext cx="3998913" cy="3660775"/>
          </a:xfrm>
          <a:prstGeom prst="rect">
            <a:avLst/>
          </a:prstGeom>
          <a:noFill/>
          <a:ln w="9525">
            <a:noFill/>
            <a:miter lim="800000"/>
            <a:headEnd/>
            <a:tailEnd/>
          </a:ln>
        </p:spPr>
      </p:pic>
      <p:sp>
        <p:nvSpPr>
          <p:cNvPr id="27650" name="Прямоугольник 2"/>
          <p:cNvSpPr>
            <a:spLocks noChangeArrowheads="1"/>
          </p:cNvSpPr>
          <p:nvPr/>
        </p:nvSpPr>
        <p:spPr bwMode="auto">
          <a:xfrm>
            <a:off x="1476375" y="428625"/>
            <a:ext cx="7096125" cy="396875"/>
          </a:xfrm>
          <a:prstGeom prst="rect">
            <a:avLst/>
          </a:prstGeom>
          <a:noFill/>
          <a:ln w="9525">
            <a:noFill/>
            <a:miter lim="800000"/>
            <a:headEnd/>
            <a:tailEnd/>
          </a:ln>
        </p:spPr>
        <p:txBody>
          <a:bodyPr>
            <a:spAutoFit/>
          </a:bodyPr>
          <a:lstStyle/>
          <a:p>
            <a:r>
              <a:rPr lang="ru-RU" sz="2000" b="1">
                <a:solidFill>
                  <a:srgbClr val="FF0000"/>
                </a:solidFill>
                <a:latin typeface="Calibri" pitchFamily="34" charset="0"/>
              </a:rPr>
              <a:t>Міри по забезпеченню електробезпеки на виробництві</a:t>
            </a:r>
            <a:endParaRPr lang="ru-RU" sz="2000">
              <a:solidFill>
                <a:srgbClr val="FF0000"/>
              </a:solidFill>
              <a:latin typeface="Calibri" pitchFamily="34" charset="0"/>
            </a:endParaRPr>
          </a:p>
        </p:txBody>
      </p:sp>
      <p:sp>
        <p:nvSpPr>
          <p:cNvPr id="27651" name="Прямоугольник 3"/>
          <p:cNvSpPr>
            <a:spLocks noChangeArrowheads="1"/>
          </p:cNvSpPr>
          <p:nvPr/>
        </p:nvSpPr>
        <p:spPr bwMode="auto">
          <a:xfrm>
            <a:off x="4859338" y="1052513"/>
            <a:ext cx="3784600" cy="3444875"/>
          </a:xfrm>
          <a:prstGeom prst="rect">
            <a:avLst/>
          </a:prstGeom>
          <a:noFill/>
          <a:ln w="9525">
            <a:noFill/>
            <a:miter lim="800000"/>
            <a:headEnd/>
            <a:tailEnd/>
          </a:ln>
        </p:spPr>
        <p:txBody>
          <a:bodyPr>
            <a:spAutoFit/>
          </a:bodyPr>
          <a:lstStyle/>
          <a:p>
            <a:r>
              <a:rPr lang="ru-RU" sz="2000">
                <a:latin typeface="Calibri" pitchFamily="34" charset="0"/>
              </a:rPr>
              <a:t>У процесі експлуатації електроустановок ізоляція змінює свої</a:t>
            </a:r>
          </a:p>
          <a:p>
            <a:r>
              <a:rPr lang="ru-RU" sz="2000">
                <a:latin typeface="Calibri" pitchFamily="34" charset="0"/>
              </a:rPr>
              <a:t>Якості внаслідок нагрівання робочими і пусковими струмами, струмами</a:t>
            </a:r>
          </a:p>
          <a:p>
            <a:r>
              <a:rPr lang="ru-RU" sz="2000">
                <a:latin typeface="Calibri" pitchFamily="34" charset="0"/>
              </a:rPr>
              <a:t>короткого замикання і теплом від сторонніх джерел, в результаті механічних дій, дії оточуючого середовища і просто старіє.</a:t>
            </a:r>
          </a:p>
        </p:txBody>
      </p:sp>
      <p:sp>
        <p:nvSpPr>
          <p:cNvPr id="27652" name="Rectangle 5"/>
          <p:cNvSpPr>
            <a:spLocks noChangeArrowheads="1"/>
          </p:cNvSpPr>
          <p:nvPr/>
        </p:nvSpPr>
        <p:spPr bwMode="auto">
          <a:xfrm>
            <a:off x="900113" y="4652963"/>
            <a:ext cx="6696075" cy="2089150"/>
          </a:xfrm>
          <a:prstGeom prst="rect">
            <a:avLst/>
          </a:prstGeom>
          <a:solidFill>
            <a:srgbClr val="FFFF00"/>
          </a:solidFill>
          <a:ln w="9525">
            <a:solidFill>
              <a:schemeClr val="tx1"/>
            </a:solidFill>
            <a:miter lim="800000"/>
            <a:headEnd/>
            <a:tailEnd/>
          </a:ln>
        </p:spPr>
        <p:txBody>
          <a:bodyPr wrap="none" anchor="ctr"/>
          <a:lstStyle/>
          <a:p>
            <a:pPr>
              <a:buFontTx/>
              <a:buChar char="-"/>
            </a:pPr>
            <a:r>
              <a:rPr lang="uk-UA"/>
              <a:t> </a:t>
            </a:r>
            <a:r>
              <a:rPr lang="uk-UA" sz="1600"/>
              <a:t>Періодичні випробування і вимірювання ізоляції та її </a:t>
            </a:r>
          </a:p>
          <a:p>
            <a:r>
              <a:rPr lang="uk-UA" sz="1600"/>
              <a:t>зовнішній огляд;</a:t>
            </a:r>
          </a:p>
          <a:p>
            <a:pPr>
              <a:buFontTx/>
              <a:buChar char="-"/>
            </a:pPr>
            <a:r>
              <a:rPr lang="uk-UA" sz="1600"/>
              <a:t>заземлення, занулення;</a:t>
            </a:r>
          </a:p>
          <a:p>
            <a:pPr>
              <a:buFontTx/>
              <a:buChar char="-"/>
            </a:pPr>
            <a:r>
              <a:rPr lang="uk-UA" sz="1600"/>
              <a:t> подвійна ізоляція;</a:t>
            </a:r>
          </a:p>
          <a:p>
            <a:pPr>
              <a:buFontTx/>
              <a:buChar char="-"/>
            </a:pPr>
            <a:r>
              <a:rPr lang="uk-UA" sz="1600"/>
              <a:t> світильники з пониженою напругою (до 50 В, до 12 В);</a:t>
            </a:r>
          </a:p>
          <a:p>
            <a:pPr>
              <a:buFontTx/>
              <a:buChar char="-"/>
            </a:pPr>
            <a:r>
              <a:rPr lang="uk-UA" sz="1600"/>
              <a:t>Пристрої захисного відключення;</a:t>
            </a:r>
          </a:p>
          <a:p>
            <a:pPr>
              <a:buFontTx/>
              <a:buChar char="-"/>
            </a:pPr>
            <a:r>
              <a:rPr lang="uk-UA" sz="1600"/>
              <a:t> індивідуальні засоби захисту;</a:t>
            </a:r>
          </a:p>
          <a:p>
            <a:pPr>
              <a:buFontTx/>
              <a:buChar char="-"/>
            </a:pPr>
            <a:r>
              <a:rPr lang="uk-UA" sz="1600"/>
              <a:t> група електрожопуску не нижче ІІІ.</a:t>
            </a:r>
            <a:endParaRPr lang="ru-RU"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857250" y="428625"/>
            <a:ext cx="6858000" cy="457200"/>
          </a:xfrm>
          <a:prstGeom prst="rect">
            <a:avLst/>
          </a:prstGeom>
          <a:noFill/>
          <a:ln w="9525">
            <a:noFill/>
            <a:miter lim="800000"/>
            <a:headEnd/>
            <a:tailEnd/>
          </a:ln>
        </p:spPr>
        <p:txBody>
          <a:bodyPr>
            <a:spAutoFit/>
          </a:bodyPr>
          <a:lstStyle/>
          <a:p>
            <a:pPr algn="ctr"/>
            <a:r>
              <a:rPr lang="ru-RU" sz="2400" b="1">
                <a:solidFill>
                  <a:srgbClr val="FF0000"/>
                </a:solidFill>
                <a:latin typeface="Calibri" pitchFamily="34" charset="0"/>
              </a:rPr>
              <a:t>Засоби особистої  електробезпеки</a:t>
            </a:r>
            <a:endParaRPr lang="ru-RU" sz="2400">
              <a:solidFill>
                <a:srgbClr val="FF0000"/>
              </a:solidFill>
              <a:latin typeface="Calibri" pitchFamily="34" charset="0"/>
            </a:endParaRPr>
          </a:p>
        </p:txBody>
      </p:sp>
      <p:pic>
        <p:nvPicPr>
          <p:cNvPr id="28674" name="Picture 2"/>
          <p:cNvPicPr>
            <a:picLocks noChangeAspect="1" noChangeArrowheads="1"/>
          </p:cNvPicPr>
          <p:nvPr/>
        </p:nvPicPr>
        <p:blipFill>
          <a:blip r:embed="rId2"/>
          <a:srcRect/>
          <a:stretch>
            <a:fillRect/>
          </a:stretch>
        </p:blipFill>
        <p:spPr bwMode="auto">
          <a:xfrm>
            <a:off x="642938" y="1000125"/>
            <a:ext cx="4357687" cy="3071813"/>
          </a:xfrm>
          <a:prstGeom prst="rect">
            <a:avLst/>
          </a:prstGeom>
          <a:noFill/>
          <a:ln w="9525">
            <a:noFill/>
            <a:miter lim="800000"/>
            <a:headEnd/>
            <a:tailEnd/>
          </a:ln>
        </p:spPr>
      </p:pic>
      <p:sp>
        <p:nvSpPr>
          <p:cNvPr id="28675" name="Прямоугольник 3"/>
          <p:cNvSpPr>
            <a:spLocks noChangeArrowheads="1"/>
          </p:cNvSpPr>
          <p:nvPr/>
        </p:nvSpPr>
        <p:spPr bwMode="auto">
          <a:xfrm>
            <a:off x="214313" y="4071938"/>
            <a:ext cx="5000625" cy="2647950"/>
          </a:xfrm>
          <a:prstGeom prst="rect">
            <a:avLst/>
          </a:prstGeom>
          <a:noFill/>
          <a:ln w="9525">
            <a:noFill/>
            <a:miter lim="800000"/>
            <a:headEnd/>
            <a:tailEnd/>
          </a:ln>
        </p:spPr>
        <p:txBody>
          <a:bodyPr>
            <a:spAutoFit/>
          </a:bodyPr>
          <a:lstStyle/>
          <a:p>
            <a:r>
              <a:rPr lang="ru-RU" sz="2400">
                <a:latin typeface="Calibri" pitchFamily="34" charset="0"/>
              </a:rPr>
              <a:t>Перед включенням електроприборів в електромережу необхідно:</a:t>
            </a:r>
          </a:p>
          <a:p>
            <a:r>
              <a:rPr lang="ru-RU" sz="2400">
                <a:latin typeface="Calibri" pitchFamily="34" charset="0"/>
              </a:rPr>
              <a:t>переконатися в справному стані електроприборів, електричного шнура, штепсельної вилки, у відсутності оголених дротів.</a:t>
            </a:r>
          </a:p>
        </p:txBody>
      </p:sp>
      <p:pic>
        <p:nvPicPr>
          <p:cNvPr id="28676" name="Picture 3"/>
          <p:cNvPicPr>
            <a:picLocks noChangeAspect="1" noChangeArrowheads="1"/>
          </p:cNvPicPr>
          <p:nvPr/>
        </p:nvPicPr>
        <p:blipFill>
          <a:blip r:embed="rId3"/>
          <a:srcRect/>
          <a:stretch>
            <a:fillRect/>
          </a:stretch>
        </p:blipFill>
        <p:spPr bwMode="auto">
          <a:xfrm>
            <a:off x="5286375" y="1000125"/>
            <a:ext cx="3500438" cy="3071813"/>
          </a:xfrm>
          <a:prstGeom prst="rect">
            <a:avLst/>
          </a:prstGeom>
          <a:noFill/>
          <a:ln w="9525">
            <a:noFill/>
            <a:miter lim="800000"/>
            <a:headEnd/>
            <a:tailEnd/>
          </a:ln>
        </p:spPr>
      </p:pic>
      <p:sp>
        <p:nvSpPr>
          <p:cNvPr id="28677" name="Прямоугольник 5"/>
          <p:cNvSpPr>
            <a:spLocks noChangeArrowheads="1"/>
          </p:cNvSpPr>
          <p:nvPr/>
        </p:nvSpPr>
        <p:spPr bwMode="auto">
          <a:xfrm>
            <a:off x="5072063" y="4143375"/>
            <a:ext cx="3714750" cy="2289175"/>
          </a:xfrm>
          <a:prstGeom prst="rect">
            <a:avLst/>
          </a:prstGeom>
          <a:noFill/>
          <a:ln w="9525">
            <a:noFill/>
            <a:miter lim="800000"/>
            <a:headEnd/>
            <a:tailEnd/>
          </a:ln>
        </p:spPr>
        <p:txBody>
          <a:bodyPr>
            <a:spAutoFit/>
          </a:bodyPr>
          <a:lstStyle/>
          <a:p>
            <a:r>
              <a:rPr lang="ru-RU">
                <a:latin typeface="Calibri" pitchFamily="34" charset="0"/>
              </a:rPr>
              <a:t>Небезпека ураження електричним струмом може виникнути не лише при користуванні несправними електроприборами , але і при використанні саморобних електроплиток, кип</a:t>
            </a:r>
            <a:r>
              <a:rPr lang="en-US">
                <a:latin typeface="Calibri" pitchFamily="34" charset="0"/>
              </a:rPr>
              <a:t>’</a:t>
            </a:r>
            <a:r>
              <a:rPr lang="ru-RU">
                <a:latin typeface="Calibri" pitchFamily="34" charset="0"/>
              </a:rPr>
              <a:t>ятильників з відкритою спіраллю, електрочайників.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2571750" y="500063"/>
            <a:ext cx="3714750" cy="3095625"/>
          </a:xfrm>
          <a:prstGeom prst="rect">
            <a:avLst/>
          </a:prstGeom>
          <a:noFill/>
          <a:ln w="9525">
            <a:noFill/>
            <a:miter lim="800000"/>
            <a:headEnd/>
            <a:tailEnd/>
          </a:ln>
        </p:spPr>
      </p:pic>
      <p:sp>
        <p:nvSpPr>
          <p:cNvPr id="29698" name="Прямоугольник 2"/>
          <p:cNvSpPr>
            <a:spLocks noChangeArrowheads="1"/>
          </p:cNvSpPr>
          <p:nvPr/>
        </p:nvSpPr>
        <p:spPr bwMode="auto">
          <a:xfrm>
            <a:off x="500063" y="3857625"/>
            <a:ext cx="8215312" cy="1920875"/>
          </a:xfrm>
          <a:prstGeom prst="rect">
            <a:avLst/>
          </a:prstGeom>
          <a:noFill/>
          <a:ln w="9525">
            <a:noFill/>
            <a:miter lim="800000"/>
            <a:headEnd/>
            <a:tailEnd/>
          </a:ln>
        </p:spPr>
        <p:txBody>
          <a:bodyPr>
            <a:spAutoFit/>
          </a:bodyPr>
          <a:lstStyle/>
          <a:p>
            <a:pPr algn="just"/>
            <a:r>
              <a:rPr lang="ru-RU" sz="2000">
                <a:latin typeface="Calibri" pitchFamily="34" charset="0"/>
              </a:rPr>
              <a:t>Дотримуватися порядку включення прибора велектромережу: шнур (кабель) спочатку підключається до прибора, а а потім в мережу.</a:t>
            </a:r>
          </a:p>
          <a:p>
            <a:pPr algn="just"/>
            <a:r>
              <a:rPr lang="ru-RU" sz="2000">
                <a:solidFill>
                  <a:srgbClr val="FF0000"/>
                </a:solidFill>
                <a:latin typeface="Calibri" pitchFamily="34" charset="0"/>
              </a:rPr>
              <a:t>Відключення прибора виконується у зворотньому порядку</a:t>
            </a:r>
            <a:r>
              <a:rPr lang="ru-RU" sz="2000">
                <a:latin typeface="Calibri" pitchFamily="34" charset="0"/>
              </a:rPr>
              <a:t>. Електрошнур</a:t>
            </a:r>
          </a:p>
          <a:p>
            <a:pPr algn="just"/>
            <a:r>
              <a:rPr lang="ru-RU" sz="2000">
                <a:latin typeface="Calibri" pitchFamily="34" charset="0"/>
              </a:rPr>
              <a:t>Необжідно розташовувати так, щоб він не заважав при роботі і не попадав під прибори, апарати та інш. Порушення вищевказаних вимог приводить до ураження електричним струмом.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274638"/>
            <a:ext cx="8229600" cy="633412"/>
          </a:xfrm>
        </p:spPr>
        <p:txBody>
          <a:bodyPr/>
          <a:lstStyle/>
          <a:p>
            <a:pPr eaLnBrk="1" hangingPunct="1"/>
            <a:r>
              <a:rPr lang="uk-UA" sz="3200" smtClean="0">
                <a:latin typeface="Arial" charset="0"/>
              </a:rPr>
              <a:t>Електроустановки</a:t>
            </a:r>
            <a:r>
              <a:rPr lang="uk-UA" sz="4000" smtClean="0">
                <a:latin typeface="Arial" charset="0"/>
              </a:rPr>
              <a:t> </a:t>
            </a:r>
            <a:endParaRPr lang="ru-RU" sz="4000" smtClean="0">
              <a:latin typeface="Arial" charset="0"/>
            </a:endParaRPr>
          </a:p>
        </p:txBody>
      </p:sp>
      <p:sp>
        <p:nvSpPr>
          <p:cNvPr id="14338" name="Rectangle 3"/>
          <p:cNvSpPr>
            <a:spLocks noGrp="1"/>
          </p:cNvSpPr>
          <p:nvPr>
            <p:ph type="body" idx="1"/>
          </p:nvPr>
        </p:nvSpPr>
        <p:spPr>
          <a:xfrm>
            <a:off x="457200" y="981075"/>
            <a:ext cx="8229600" cy="5145088"/>
          </a:xfrm>
        </p:spPr>
        <p:txBody>
          <a:bodyPr/>
          <a:lstStyle/>
          <a:p>
            <a:pPr eaLnBrk="1" hangingPunct="1">
              <a:buFont typeface="Arial" charset="0"/>
              <a:buNone/>
            </a:pPr>
            <a:r>
              <a:rPr lang="ru-RU" sz="2000" smtClean="0"/>
              <a:t>сукупність електричних машин, апаратів, пристроїв, допоміжного обладнання (разом зі спорудами та приміщеннями, в яких вони встановлені). </a:t>
            </a:r>
          </a:p>
        </p:txBody>
      </p:sp>
      <p:pic>
        <p:nvPicPr>
          <p:cNvPr id="14339" name="Picture 4" descr="1"/>
          <p:cNvPicPr>
            <a:picLocks noChangeAspect="1" noChangeArrowheads="1"/>
          </p:cNvPicPr>
          <p:nvPr/>
        </p:nvPicPr>
        <p:blipFill>
          <a:blip r:embed="rId2"/>
          <a:srcRect/>
          <a:stretch>
            <a:fillRect/>
          </a:stretch>
        </p:blipFill>
        <p:spPr bwMode="auto">
          <a:xfrm>
            <a:off x="468313" y="2349500"/>
            <a:ext cx="628650" cy="1219200"/>
          </a:xfrm>
          <a:prstGeom prst="rect">
            <a:avLst/>
          </a:prstGeom>
          <a:noFill/>
          <a:ln w="9525">
            <a:noFill/>
            <a:miter lim="800000"/>
            <a:headEnd/>
            <a:tailEnd/>
          </a:ln>
        </p:spPr>
      </p:pic>
      <p:pic>
        <p:nvPicPr>
          <p:cNvPr id="14340" name="Picture 5" descr="1_7__48"/>
          <p:cNvPicPr>
            <a:picLocks noChangeAspect="1" noChangeArrowheads="1"/>
          </p:cNvPicPr>
          <p:nvPr/>
        </p:nvPicPr>
        <p:blipFill>
          <a:blip r:embed="rId3"/>
          <a:srcRect/>
          <a:stretch>
            <a:fillRect/>
          </a:stretch>
        </p:blipFill>
        <p:spPr bwMode="auto">
          <a:xfrm>
            <a:off x="1476375" y="2205038"/>
            <a:ext cx="1749425" cy="1749425"/>
          </a:xfrm>
          <a:prstGeom prst="rect">
            <a:avLst/>
          </a:prstGeom>
          <a:noFill/>
          <a:ln w="9525">
            <a:noFill/>
            <a:miter lim="800000"/>
            <a:headEnd/>
            <a:tailEnd/>
          </a:ln>
        </p:spPr>
      </p:pic>
      <p:pic>
        <p:nvPicPr>
          <p:cNvPr id="14341" name="Picture 6" descr="2e8b8c871d4c2e1143c487bb6d4cb9c41fecbc1a"/>
          <p:cNvPicPr>
            <a:picLocks noChangeAspect="1" noChangeArrowheads="1"/>
          </p:cNvPicPr>
          <p:nvPr/>
        </p:nvPicPr>
        <p:blipFill>
          <a:blip r:embed="rId4"/>
          <a:srcRect/>
          <a:stretch>
            <a:fillRect/>
          </a:stretch>
        </p:blipFill>
        <p:spPr bwMode="auto">
          <a:xfrm>
            <a:off x="3635375" y="2060575"/>
            <a:ext cx="2570163" cy="1927225"/>
          </a:xfrm>
          <a:prstGeom prst="rect">
            <a:avLst/>
          </a:prstGeom>
          <a:noFill/>
          <a:ln w="9525">
            <a:noFill/>
            <a:miter lim="800000"/>
            <a:headEnd/>
            <a:tailEnd/>
          </a:ln>
        </p:spPr>
      </p:pic>
      <p:pic>
        <p:nvPicPr>
          <p:cNvPr id="14342" name="Picture 7" descr="6D1QINCAVGJF96CASKU5VOCAOFOYBRCALY7EL4CAJMU3X1CAX9BNE3CAO10MCLCA675J0OCAYZN5NGCAL17CQSCA5ZL0JZCATYU0V2CAXPSCJ2CA1N0ZV4CAG8GP2XCA4RZ7FMCA3MMF7DCA3E17UV"/>
          <p:cNvPicPr>
            <a:picLocks noChangeAspect="1" noChangeArrowheads="1"/>
          </p:cNvPicPr>
          <p:nvPr/>
        </p:nvPicPr>
        <p:blipFill>
          <a:blip r:embed="rId5"/>
          <a:srcRect/>
          <a:stretch>
            <a:fillRect/>
          </a:stretch>
        </p:blipFill>
        <p:spPr bwMode="auto">
          <a:xfrm>
            <a:off x="6732588" y="1844675"/>
            <a:ext cx="1800225" cy="1343025"/>
          </a:xfrm>
          <a:prstGeom prst="rect">
            <a:avLst/>
          </a:prstGeom>
          <a:noFill/>
          <a:ln w="9525">
            <a:noFill/>
            <a:miter lim="800000"/>
            <a:headEnd/>
            <a:tailEnd/>
          </a:ln>
        </p:spPr>
      </p:pic>
      <p:pic>
        <p:nvPicPr>
          <p:cNvPr id="14343" name="Picture 8" descr="23616554_irit_ir-1307_1"/>
          <p:cNvPicPr>
            <a:picLocks noChangeAspect="1" noChangeArrowheads="1"/>
          </p:cNvPicPr>
          <p:nvPr/>
        </p:nvPicPr>
        <p:blipFill>
          <a:blip r:embed="rId6"/>
          <a:srcRect/>
          <a:stretch>
            <a:fillRect/>
          </a:stretch>
        </p:blipFill>
        <p:spPr bwMode="auto">
          <a:xfrm>
            <a:off x="6804025" y="3213100"/>
            <a:ext cx="1631950" cy="1631950"/>
          </a:xfrm>
          <a:prstGeom prst="rect">
            <a:avLst/>
          </a:prstGeom>
          <a:noFill/>
          <a:ln w="9525">
            <a:noFill/>
            <a:miter lim="800000"/>
            <a:headEnd/>
            <a:tailEnd/>
          </a:ln>
        </p:spPr>
      </p:pic>
      <p:pic>
        <p:nvPicPr>
          <p:cNvPr id="14344" name="Picture 9" descr="69893056_1---125"/>
          <p:cNvPicPr>
            <a:picLocks noChangeAspect="1" noChangeArrowheads="1"/>
          </p:cNvPicPr>
          <p:nvPr/>
        </p:nvPicPr>
        <p:blipFill>
          <a:blip r:embed="rId7"/>
          <a:srcRect/>
          <a:stretch>
            <a:fillRect/>
          </a:stretch>
        </p:blipFill>
        <p:spPr bwMode="auto">
          <a:xfrm>
            <a:off x="323850" y="3933825"/>
            <a:ext cx="1566863" cy="2400300"/>
          </a:xfrm>
          <a:prstGeom prst="rect">
            <a:avLst/>
          </a:prstGeom>
          <a:noFill/>
          <a:ln w="9525">
            <a:noFill/>
            <a:miter lim="800000"/>
            <a:headEnd/>
            <a:tailEnd/>
          </a:ln>
        </p:spPr>
      </p:pic>
      <p:pic>
        <p:nvPicPr>
          <p:cNvPr id="14345" name="Picture 10" descr="1270185918gbg"/>
          <p:cNvPicPr>
            <a:picLocks noChangeAspect="1" noChangeArrowheads="1"/>
          </p:cNvPicPr>
          <p:nvPr/>
        </p:nvPicPr>
        <p:blipFill>
          <a:blip r:embed="rId8"/>
          <a:srcRect/>
          <a:stretch>
            <a:fillRect/>
          </a:stretch>
        </p:blipFill>
        <p:spPr bwMode="auto">
          <a:xfrm>
            <a:off x="2339975" y="4581525"/>
            <a:ext cx="2014538" cy="1512888"/>
          </a:xfrm>
          <a:prstGeom prst="rect">
            <a:avLst/>
          </a:prstGeom>
          <a:noFill/>
          <a:ln w="9525">
            <a:noFill/>
            <a:miter lim="800000"/>
            <a:headEnd/>
            <a:tailEnd/>
          </a:ln>
        </p:spPr>
      </p:pic>
      <p:pic>
        <p:nvPicPr>
          <p:cNvPr id="14346" name="Picture 11" descr="UHXK45CAXB77N3CAIPJKBYCAFUNVTWCA21SXIECAXLZKAWCAYBJ08GCAT12O7YCAHTCA9RCANTH7W0CASI0VAOCAZFV9QNCAX2Y29TCA8JH7YXCAF4BHXNCAILPPP8CAHIHMWNCAT4KRVWCABHQUT1"/>
          <p:cNvPicPr>
            <a:picLocks noChangeAspect="1" noChangeArrowheads="1"/>
          </p:cNvPicPr>
          <p:nvPr/>
        </p:nvPicPr>
        <p:blipFill>
          <a:blip r:embed="rId9"/>
          <a:srcRect/>
          <a:stretch>
            <a:fillRect/>
          </a:stretch>
        </p:blipFill>
        <p:spPr bwMode="auto">
          <a:xfrm>
            <a:off x="6948488" y="5157788"/>
            <a:ext cx="1944687" cy="1382712"/>
          </a:xfrm>
          <a:prstGeom prst="rect">
            <a:avLst/>
          </a:prstGeom>
          <a:noFill/>
          <a:ln w="9525">
            <a:noFill/>
            <a:miter lim="800000"/>
            <a:headEnd/>
            <a:tailEnd/>
          </a:ln>
        </p:spPr>
      </p:pic>
      <p:pic>
        <p:nvPicPr>
          <p:cNvPr id="14347" name="Picture 12" descr="untitled"/>
          <p:cNvPicPr>
            <a:picLocks noChangeAspect="1" noChangeArrowheads="1"/>
          </p:cNvPicPr>
          <p:nvPr/>
        </p:nvPicPr>
        <p:blipFill>
          <a:blip r:embed="rId10"/>
          <a:srcRect/>
          <a:stretch>
            <a:fillRect/>
          </a:stretch>
        </p:blipFill>
        <p:spPr bwMode="auto">
          <a:xfrm>
            <a:off x="4859338" y="4365625"/>
            <a:ext cx="1125537" cy="18002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428625" y="4714875"/>
            <a:ext cx="8072438" cy="1616075"/>
          </a:xfrm>
          <a:prstGeom prst="rect">
            <a:avLst/>
          </a:prstGeom>
          <a:noFill/>
          <a:ln w="9525">
            <a:noFill/>
            <a:miter lim="800000"/>
            <a:headEnd/>
            <a:tailEnd/>
          </a:ln>
        </p:spPr>
        <p:txBody>
          <a:bodyPr>
            <a:spAutoFit/>
          </a:bodyPr>
          <a:lstStyle/>
          <a:p>
            <a:r>
              <a:rPr lang="ru-RU" sz="2000">
                <a:latin typeface="Calibri" pitchFamily="34" charset="0"/>
              </a:rPr>
              <a:t>При включенні електроприборів у роботу не допускається</a:t>
            </a:r>
          </a:p>
          <a:p>
            <a:r>
              <a:rPr lang="ru-RU" sz="2000">
                <a:latin typeface="Calibri" pitchFamily="34" charset="0"/>
              </a:rPr>
              <a:t>одночасне доторкання до обладнання і до батарей опалення,</a:t>
            </a:r>
          </a:p>
          <a:p>
            <a:r>
              <a:rPr lang="ru-RU" sz="2000">
                <a:latin typeface="Calibri" pitchFamily="34" charset="0"/>
              </a:rPr>
              <a:t>водопровідних труб та інш. металічних конструкцій, з</a:t>
            </a:r>
            <a:r>
              <a:rPr lang="en-US" sz="2000">
                <a:latin typeface="Calibri" pitchFamily="34" charset="0"/>
              </a:rPr>
              <a:t>’</a:t>
            </a:r>
            <a:r>
              <a:rPr lang="uk-UA" sz="2000">
                <a:latin typeface="Calibri" pitchFamily="34" charset="0"/>
              </a:rPr>
              <a:t>єднаних із землею</a:t>
            </a:r>
            <a:r>
              <a:rPr lang="ru-RU" sz="2000">
                <a:latin typeface="Calibri" pitchFamily="34" charset="0"/>
              </a:rPr>
              <a:t>, тому що при пошкодженій ізоляції через тіло людини пройде струм, небезпечний для життя.</a:t>
            </a:r>
          </a:p>
        </p:txBody>
      </p:sp>
      <p:pic>
        <p:nvPicPr>
          <p:cNvPr id="30722" name="Picture 2"/>
          <p:cNvPicPr>
            <a:picLocks noChangeAspect="1" noChangeArrowheads="1"/>
          </p:cNvPicPr>
          <p:nvPr/>
        </p:nvPicPr>
        <p:blipFill>
          <a:blip r:embed="rId2"/>
          <a:srcRect/>
          <a:stretch>
            <a:fillRect/>
          </a:stretch>
        </p:blipFill>
        <p:spPr bwMode="auto">
          <a:xfrm>
            <a:off x="285750" y="214313"/>
            <a:ext cx="4071938" cy="4286250"/>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4643438" y="214313"/>
            <a:ext cx="4214812" cy="42148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428625" y="571500"/>
            <a:ext cx="3995738" cy="3643313"/>
          </a:xfrm>
          <a:prstGeom prst="rect">
            <a:avLst/>
          </a:prstGeom>
          <a:noFill/>
          <a:ln w="9525">
            <a:noFill/>
            <a:miter lim="800000"/>
            <a:headEnd/>
            <a:tailEnd/>
          </a:ln>
        </p:spPr>
      </p:pic>
      <p:pic>
        <p:nvPicPr>
          <p:cNvPr id="31746" name="Picture 3"/>
          <p:cNvPicPr>
            <a:picLocks noChangeAspect="1" noChangeArrowheads="1"/>
          </p:cNvPicPr>
          <p:nvPr/>
        </p:nvPicPr>
        <p:blipFill>
          <a:blip r:embed="rId3"/>
          <a:srcRect/>
          <a:stretch>
            <a:fillRect/>
          </a:stretch>
        </p:blipFill>
        <p:spPr bwMode="auto">
          <a:xfrm>
            <a:off x="4714875" y="642938"/>
            <a:ext cx="3638550" cy="3676650"/>
          </a:xfrm>
          <a:prstGeom prst="rect">
            <a:avLst/>
          </a:prstGeom>
          <a:noFill/>
          <a:ln w="9525">
            <a:noFill/>
            <a:miter lim="800000"/>
            <a:headEnd/>
            <a:tailEnd/>
          </a:ln>
        </p:spPr>
      </p:pic>
      <p:sp>
        <p:nvSpPr>
          <p:cNvPr id="31747" name="Прямоугольник 3"/>
          <p:cNvSpPr>
            <a:spLocks noChangeArrowheads="1"/>
          </p:cNvSpPr>
          <p:nvPr/>
        </p:nvSpPr>
        <p:spPr bwMode="auto">
          <a:xfrm>
            <a:off x="428625" y="4286250"/>
            <a:ext cx="8001000" cy="2014538"/>
          </a:xfrm>
          <a:prstGeom prst="rect">
            <a:avLst/>
          </a:prstGeom>
          <a:noFill/>
          <a:ln w="9525">
            <a:noFill/>
            <a:miter lim="800000"/>
            <a:headEnd/>
            <a:tailEnd/>
          </a:ln>
        </p:spPr>
        <p:txBody>
          <a:bodyPr>
            <a:spAutoFit/>
          </a:bodyPr>
          <a:lstStyle/>
          <a:p>
            <a:r>
              <a:rPr lang="ru-RU">
                <a:latin typeface="Calibri" pitchFamily="34" charset="0"/>
              </a:rPr>
              <a:t>У процесі роботи не допускається: доторкатися до освітлювальної апаратури мокрими руками, очищувати від забруднення та пилу електролампи під напругою; ремонтувати лампові патрони, штепсельні розетки, електроприборы і апараті, підвішувати електродріт на цвяхах, металічних і дерев</a:t>
            </a:r>
            <a:r>
              <a:rPr lang="en-US">
                <a:latin typeface="Calibri" pitchFamily="34" charset="0"/>
              </a:rPr>
              <a:t>’</a:t>
            </a:r>
            <a:r>
              <a:rPr lang="ru-RU">
                <a:latin typeface="Calibri" pitchFamily="34" charset="0"/>
              </a:rPr>
              <a:t>яних предметах, перекручувати дроти і шнури за водопровідні труби, батареї отоплення, вішати чщо-небуть на дроти; вятягувати за шнур вилку з розетки; залишати без догляду ввімкнені електроприбори.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1143000" y="642938"/>
            <a:ext cx="5715000" cy="3905250"/>
          </a:xfrm>
          <a:prstGeom prst="rect">
            <a:avLst/>
          </a:prstGeom>
          <a:noFill/>
          <a:ln w="9525">
            <a:noFill/>
            <a:miter lim="800000"/>
            <a:headEnd/>
            <a:tailEnd/>
          </a:ln>
        </p:spPr>
      </p:pic>
      <p:sp>
        <p:nvSpPr>
          <p:cNvPr id="32770" name="Прямоугольник 3"/>
          <p:cNvSpPr>
            <a:spLocks noChangeArrowheads="1"/>
          </p:cNvSpPr>
          <p:nvPr/>
        </p:nvSpPr>
        <p:spPr bwMode="auto">
          <a:xfrm>
            <a:off x="642938" y="4929188"/>
            <a:ext cx="8001000" cy="1187450"/>
          </a:xfrm>
          <a:prstGeom prst="rect">
            <a:avLst/>
          </a:prstGeom>
          <a:noFill/>
          <a:ln w="9525">
            <a:noFill/>
            <a:miter lim="800000"/>
            <a:headEnd/>
            <a:tailEnd/>
          </a:ln>
        </p:spPr>
        <p:txBody>
          <a:bodyPr>
            <a:spAutoFit/>
          </a:bodyPr>
          <a:lstStyle/>
          <a:p>
            <a:r>
              <a:rPr lang="ru-RU" sz="2400">
                <a:latin typeface="Calibri" pitchFamily="34" charset="0"/>
              </a:rPr>
              <a:t>Під час роботи, а також в домашніх умовах необхідно дотримуватися правил    електробезпеки: не витягувати за шнур вилку з розетки.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714375" y="214313"/>
            <a:ext cx="7929563" cy="731837"/>
          </a:xfrm>
          <a:prstGeom prst="rect">
            <a:avLst/>
          </a:prstGeom>
          <a:noFill/>
          <a:ln w="9525">
            <a:noFill/>
            <a:miter lim="800000"/>
            <a:headEnd/>
            <a:tailEnd/>
          </a:ln>
        </p:spPr>
        <p:txBody>
          <a:bodyPr>
            <a:spAutoFit/>
          </a:bodyPr>
          <a:lstStyle/>
          <a:p>
            <a:pPr algn="ctr"/>
            <a:r>
              <a:rPr lang="ru-RU" sz="2400" b="1">
                <a:solidFill>
                  <a:srgbClr val="FF0000"/>
                </a:solidFill>
                <a:latin typeface="Calibri" pitchFamily="34" charset="0"/>
              </a:rPr>
              <a:t>Плакати і знаки безпеки:</a:t>
            </a:r>
          </a:p>
          <a:p>
            <a:pPr algn="ctr"/>
            <a:r>
              <a:rPr lang="ru-RU">
                <a:latin typeface="Calibri" pitchFamily="34" charset="0"/>
              </a:rPr>
              <a:t>.</a:t>
            </a:r>
          </a:p>
        </p:txBody>
      </p:sp>
      <p:pic>
        <p:nvPicPr>
          <p:cNvPr id="33794" name="Picture 2"/>
          <p:cNvPicPr>
            <a:picLocks noChangeAspect="1" noChangeArrowheads="1"/>
          </p:cNvPicPr>
          <p:nvPr/>
        </p:nvPicPr>
        <p:blipFill>
          <a:blip r:embed="rId2"/>
          <a:srcRect/>
          <a:stretch>
            <a:fillRect/>
          </a:stretch>
        </p:blipFill>
        <p:spPr bwMode="auto">
          <a:xfrm>
            <a:off x="2500313" y="714375"/>
            <a:ext cx="4343400" cy="4214813"/>
          </a:xfrm>
          <a:prstGeom prst="rect">
            <a:avLst/>
          </a:prstGeom>
          <a:noFill/>
          <a:ln w="9525">
            <a:noFill/>
            <a:miter lim="800000"/>
            <a:headEnd/>
            <a:tailEnd/>
          </a:ln>
        </p:spPr>
      </p:pic>
      <p:sp>
        <p:nvSpPr>
          <p:cNvPr id="33795" name="Прямоугольник 4"/>
          <p:cNvSpPr>
            <a:spLocks noChangeArrowheads="1"/>
          </p:cNvSpPr>
          <p:nvPr/>
        </p:nvSpPr>
        <p:spPr bwMode="auto">
          <a:xfrm>
            <a:off x="642938" y="4786313"/>
            <a:ext cx="8501062" cy="701675"/>
          </a:xfrm>
          <a:prstGeom prst="rect">
            <a:avLst/>
          </a:prstGeom>
          <a:noFill/>
          <a:ln w="9525">
            <a:noFill/>
            <a:miter lim="800000"/>
            <a:headEnd/>
            <a:tailEnd/>
          </a:ln>
        </p:spPr>
        <p:txBody>
          <a:bodyPr>
            <a:spAutoFit/>
          </a:bodyPr>
          <a:lstStyle/>
          <a:p>
            <a:r>
              <a:rPr lang="ru-RU" sz="2000" b="1">
                <a:solidFill>
                  <a:srgbClr val="FF0000"/>
                </a:solidFill>
                <a:latin typeface="Calibri" pitchFamily="34" charset="0"/>
              </a:rPr>
              <a:t>       Забороняється торкатися.                           </a:t>
            </a:r>
            <a:r>
              <a:rPr lang="ru-RU" b="1">
                <a:solidFill>
                  <a:srgbClr val="FF0000"/>
                </a:solidFill>
              </a:rPr>
              <a:t>Не вмикати!</a:t>
            </a:r>
            <a:r>
              <a:rPr lang="ru-RU" sz="2000" b="1">
                <a:solidFill>
                  <a:srgbClr val="FF0000"/>
                </a:solidFill>
                <a:latin typeface="Calibri" pitchFamily="34" charset="0"/>
              </a:rPr>
              <a:t>    </a:t>
            </a:r>
          </a:p>
          <a:p>
            <a:r>
              <a:rPr lang="ru-RU" sz="2000" b="1">
                <a:solidFill>
                  <a:srgbClr val="FF0000"/>
                </a:solidFill>
                <a:latin typeface="Calibri" pitchFamily="34" charset="0"/>
              </a:rPr>
              <a:t>       Корпус під напругою. </a:t>
            </a:r>
          </a:p>
        </p:txBody>
      </p:sp>
      <p:sp>
        <p:nvSpPr>
          <p:cNvPr id="33796" name="Rectangle 6"/>
          <p:cNvSpPr>
            <a:spLocks noChangeArrowheads="1"/>
          </p:cNvSpPr>
          <p:nvPr/>
        </p:nvSpPr>
        <p:spPr bwMode="auto">
          <a:xfrm>
            <a:off x="2916238" y="981075"/>
            <a:ext cx="1439862" cy="576263"/>
          </a:xfrm>
          <a:prstGeom prst="rect">
            <a:avLst/>
          </a:prstGeom>
          <a:solidFill>
            <a:schemeClr val="bg1"/>
          </a:solidFill>
          <a:ln w="9525">
            <a:solidFill>
              <a:schemeClr val="bg1"/>
            </a:solidFill>
            <a:miter lim="800000"/>
            <a:headEnd/>
            <a:tailEnd/>
          </a:ln>
        </p:spPr>
        <p:txBody>
          <a:bodyPr wrap="none" anchor="ctr"/>
          <a:lstStyle/>
          <a:p>
            <a:pPr algn="ctr"/>
            <a:r>
              <a:rPr lang="uk-UA" sz="1400"/>
              <a:t>Не вмикати!</a:t>
            </a:r>
          </a:p>
          <a:p>
            <a:pPr algn="ctr"/>
            <a:r>
              <a:rPr lang="uk-UA" sz="1400"/>
              <a:t>Працюють люди!</a:t>
            </a:r>
            <a:endParaRPr lang="ru-RU" sz="1400"/>
          </a:p>
        </p:txBody>
      </p:sp>
      <p:sp>
        <p:nvSpPr>
          <p:cNvPr id="33797" name="Rectangle 7"/>
          <p:cNvSpPr>
            <a:spLocks noChangeArrowheads="1"/>
          </p:cNvSpPr>
          <p:nvPr/>
        </p:nvSpPr>
        <p:spPr bwMode="auto">
          <a:xfrm>
            <a:off x="4859338" y="981075"/>
            <a:ext cx="1441450" cy="576263"/>
          </a:xfrm>
          <a:prstGeom prst="rect">
            <a:avLst/>
          </a:prstGeom>
          <a:solidFill>
            <a:schemeClr val="bg1"/>
          </a:solidFill>
          <a:ln w="9525">
            <a:solidFill>
              <a:schemeClr val="tx1"/>
            </a:solidFill>
            <a:miter lim="800000"/>
            <a:headEnd/>
            <a:tailEnd/>
          </a:ln>
        </p:spPr>
        <p:txBody>
          <a:bodyPr wrap="none" anchor="ctr"/>
          <a:lstStyle/>
          <a:p>
            <a:pPr algn="ctr"/>
            <a:r>
              <a:rPr lang="uk-UA" sz="1400"/>
              <a:t>Не відмикати!</a:t>
            </a:r>
          </a:p>
          <a:p>
            <a:pPr algn="ctr"/>
            <a:r>
              <a:rPr lang="uk-UA" sz="1400"/>
              <a:t>Працюють люди!</a:t>
            </a:r>
            <a:endParaRPr lang="ru-RU" sz="1400"/>
          </a:p>
        </p:txBody>
      </p:sp>
      <p:sp>
        <p:nvSpPr>
          <p:cNvPr id="33798" name="Rectangle 8"/>
          <p:cNvSpPr>
            <a:spLocks noChangeArrowheads="1"/>
          </p:cNvSpPr>
          <p:nvPr/>
        </p:nvSpPr>
        <p:spPr bwMode="auto">
          <a:xfrm>
            <a:off x="2916238" y="2205038"/>
            <a:ext cx="1584325" cy="576262"/>
          </a:xfrm>
          <a:prstGeom prst="rect">
            <a:avLst/>
          </a:prstGeom>
          <a:solidFill>
            <a:srgbClr val="DE0414"/>
          </a:solidFill>
          <a:ln w="9525">
            <a:solidFill>
              <a:schemeClr val="tx1"/>
            </a:solidFill>
            <a:miter lim="800000"/>
            <a:headEnd/>
            <a:tailEnd/>
          </a:ln>
        </p:spPr>
        <p:txBody>
          <a:bodyPr wrap="none" anchor="ctr"/>
          <a:lstStyle/>
          <a:p>
            <a:pPr algn="ctr"/>
            <a:r>
              <a:rPr lang="uk-UA" sz="1600"/>
              <a:t>Не вмикати! </a:t>
            </a:r>
          </a:p>
          <a:p>
            <a:pPr algn="ctr"/>
            <a:r>
              <a:rPr lang="uk-UA" sz="1600"/>
              <a:t>Робота на лінії.</a:t>
            </a:r>
            <a:endParaRPr lang="ru-RU" sz="1600"/>
          </a:p>
        </p:txBody>
      </p:sp>
      <p:sp>
        <p:nvSpPr>
          <p:cNvPr id="33799" name="Rectangle 9"/>
          <p:cNvSpPr>
            <a:spLocks noChangeArrowheads="1"/>
          </p:cNvSpPr>
          <p:nvPr/>
        </p:nvSpPr>
        <p:spPr bwMode="auto">
          <a:xfrm>
            <a:off x="4859338" y="2205038"/>
            <a:ext cx="1584325" cy="647700"/>
          </a:xfrm>
          <a:prstGeom prst="rect">
            <a:avLst/>
          </a:prstGeom>
          <a:solidFill>
            <a:schemeClr val="bg1"/>
          </a:solidFill>
          <a:ln w="9525">
            <a:solidFill>
              <a:schemeClr val="tx1"/>
            </a:solidFill>
            <a:miter lim="800000"/>
            <a:headEnd/>
            <a:tailEnd/>
          </a:ln>
        </p:spPr>
        <p:txBody>
          <a:bodyPr wrap="none" anchor="ctr"/>
          <a:lstStyle/>
          <a:p>
            <a:pPr algn="ctr"/>
            <a:r>
              <a:rPr lang="uk-UA" sz="1200"/>
              <a:t>Робота під напругою! </a:t>
            </a:r>
          </a:p>
          <a:p>
            <a:pPr algn="ctr"/>
            <a:r>
              <a:rPr lang="uk-UA" sz="1200"/>
              <a:t>Повторно не вмикати.</a:t>
            </a:r>
            <a:endParaRPr lang="ru-RU"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250825" y="5589588"/>
            <a:ext cx="8715375" cy="822325"/>
          </a:xfrm>
          <a:prstGeom prst="rect">
            <a:avLst/>
          </a:prstGeom>
          <a:noFill/>
          <a:ln w="9525">
            <a:noFill/>
            <a:miter lim="800000"/>
            <a:headEnd/>
            <a:tailEnd/>
          </a:ln>
        </p:spPr>
        <p:txBody>
          <a:bodyPr>
            <a:spAutoFit/>
          </a:bodyPr>
          <a:lstStyle/>
          <a:p>
            <a:pPr algn="ctr"/>
            <a:r>
              <a:rPr lang="ru-RU" sz="2400">
                <a:latin typeface="Calibri" pitchFamily="34" charset="0"/>
              </a:rPr>
              <a:t>Для попередження про небезпеку </a:t>
            </a:r>
          </a:p>
          <a:p>
            <a:pPr algn="ctr"/>
            <a:r>
              <a:rPr lang="ru-RU" sz="2400">
                <a:latin typeface="Calibri" pitchFamily="34" charset="0"/>
              </a:rPr>
              <a:t>ураження електричним струмом</a:t>
            </a:r>
          </a:p>
        </p:txBody>
      </p:sp>
      <p:pic>
        <p:nvPicPr>
          <p:cNvPr id="34818" name="Picture 2"/>
          <p:cNvPicPr>
            <a:picLocks noChangeAspect="1" noChangeArrowheads="1"/>
          </p:cNvPicPr>
          <p:nvPr/>
        </p:nvPicPr>
        <p:blipFill>
          <a:blip r:embed="rId2"/>
          <a:srcRect/>
          <a:stretch>
            <a:fillRect/>
          </a:stretch>
        </p:blipFill>
        <p:spPr bwMode="auto">
          <a:xfrm>
            <a:off x="571500" y="714375"/>
            <a:ext cx="2200275" cy="129540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a:stretch>
            <a:fillRect/>
          </a:stretch>
        </p:blipFill>
        <p:spPr bwMode="auto">
          <a:xfrm>
            <a:off x="3357563" y="642938"/>
            <a:ext cx="2276475" cy="1485900"/>
          </a:xfrm>
          <a:prstGeom prst="rect">
            <a:avLst/>
          </a:prstGeom>
          <a:noFill/>
          <a:ln w="9525">
            <a:noFill/>
            <a:miter lim="800000"/>
            <a:headEnd/>
            <a:tailEnd/>
          </a:ln>
        </p:spPr>
      </p:pic>
      <p:pic>
        <p:nvPicPr>
          <p:cNvPr id="34820" name="Picture 4"/>
          <p:cNvPicPr>
            <a:picLocks noChangeAspect="1" noChangeArrowheads="1"/>
          </p:cNvPicPr>
          <p:nvPr/>
        </p:nvPicPr>
        <p:blipFill>
          <a:blip r:embed="rId4"/>
          <a:srcRect/>
          <a:stretch>
            <a:fillRect/>
          </a:stretch>
        </p:blipFill>
        <p:spPr bwMode="auto">
          <a:xfrm>
            <a:off x="6215063" y="571500"/>
            <a:ext cx="2390775" cy="1676400"/>
          </a:xfrm>
          <a:prstGeom prst="rect">
            <a:avLst/>
          </a:prstGeom>
          <a:noFill/>
          <a:ln w="9525">
            <a:noFill/>
            <a:miter lim="800000"/>
            <a:headEnd/>
            <a:tailEnd/>
          </a:ln>
        </p:spPr>
      </p:pic>
      <p:pic>
        <p:nvPicPr>
          <p:cNvPr id="34821" name="Picture 5"/>
          <p:cNvPicPr>
            <a:picLocks noChangeAspect="1" noChangeArrowheads="1"/>
          </p:cNvPicPr>
          <p:nvPr/>
        </p:nvPicPr>
        <p:blipFill>
          <a:blip r:embed="rId5"/>
          <a:srcRect/>
          <a:stretch>
            <a:fillRect/>
          </a:stretch>
        </p:blipFill>
        <p:spPr bwMode="auto">
          <a:xfrm>
            <a:off x="642938" y="2500313"/>
            <a:ext cx="2390775" cy="1485900"/>
          </a:xfrm>
          <a:prstGeom prst="rect">
            <a:avLst/>
          </a:prstGeom>
          <a:noFill/>
          <a:ln w="9525">
            <a:noFill/>
            <a:miter lim="800000"/>
            <a:headEnd/>
            <a:tailEnd/>
          </a:ln>
        </p:spPr>
      </p:pic>
      <p:pic>
        <p:nvPicPr>
          <p:cNvPr id="34822" name="Picture 6"/>
          <p:cNvPicPr>
            <a:picLocks noChangeAspect="1" noChangeArrowheads="1"/>
          </p:cNvPicPr>
          <p:nvPr/>
        </p:nvPicPr>
        <p:blipFill>
          <a:blip r:embed="rId6"/>
          <a:srcRect/>
          <a:stretch>
            <a:fillRect/>
          </a:stretch>
        </p:blipFill>
        <p:spPr bwMode="auto">
          <a:xfrm>
            <a:off x="3533775" y="2581275"/>
            <a:ext cx="2076450" cy="1695450"/>
          </a:xfrm>
          <a:prstGeom prst="rect">
            <a:avLst/>
          </a:prstGeom>
          <a:noFill/>
          <a:ln w="9525">
            <a:noFill/>
            <a:miter lim="800000"/>
            <a:headEnd/>
            <a:tailEnd/>
          </a:ln>
        </p:spPr>
      </p:pic>
      <p:sp>
        <p:nvSpPr>
          <p:cNvPr id="34823" name="Прямоугольник 7"/>
          <p:cNvSpPr>
            <a:spLocks noChangeArrowheads="1"/>
          </p:cNvSpPr>
          <p:nvPr/>
        </p:nvSpPr>
        <p:spPr bwMode="auto">
          <a:xfrm>
            <a:off x="3143250" y="4286250"/>
            <a:ext cx="2928938" cy="641350"/>
          </a:xfrm>
          <a:prstGeom prst="rect">
            <a:avLst/>
          </a:prstGeom>
          <a:noFill/>
          <a:ln w="9525">
            <a:noFill/>
            <a:miter lim="800000"/>
            <a:headEnd/>
            <a:tailEnd/>
          </a:ln>
        </p:spPr>
        <p:txBody>
          <a:bodyPr>
            <a:spAutoFit/>
          </a:bodyPr>
          <a:lstStyle/>
          <a:p>
            <a:r>
              <a:rPr lang="ru-RU">
                <a:latin typeface="Calibri" pitchFamily="34" charset="0"/>
              </a:rPr>
              <a:t>Небезпека ураження електричним струмом</a:t>
            </a:r>
          </a:p>
        </p:txBody>
      </p:sp>
      <p:pic>
        <p:nvPicPr>
          <p:cNvPr id="34824" name="Picture 7"/>
          <p:cNvPicPr>
            <a:picLocks noChangeAspect="1" noChangeArrowheads="1"/>
          </p:cNvPicPr>
          <p:nvPr/>
        </p:nvPicPr>
        <p:blipFill>
          <a:blip r:embed="rId7"/>
          <a:srcRect/>
          <a:stretch>
            <a:fillRect/>
          </a:stretch>
        </p:blipFill>
        <p:spPr bwMode="auto">
          <a:xfrm>
            <a:off x="6357938" y="2428875"/>
            <a:ext cx="2228850" cy="1724025"/>
          </a:xfrm>
          <a:prstGeom prst="rect">
            <a:avLst/>
          </a:prstGeom>
          <a:noFill/>
          <a:ln w="9525">
            <a:noFill/>
            <a:miter lim="800000"/>
            <a:headEnd/>
            <a:tailEnd/>
          </a:ln>
        </p:spPr>
      </p:pic>
      <p:sp>
        <p:nvSpPr>
          <p:cNvPr id="34825" name="Прямоугольник 9"/>
          <p:cNvSpPr>
            <a:spLocks noChangeArrowheads="1"/>
          </p:cNvSpPr>
          <p:nvPr/>
        </p:nvSpPr>
        <p:spPr bwMode="auto">
          <a:xfrm>
            <a:off x="6500813" y="4071938"/>
            <a:ext cx="2643187" cy="641350"/>
          </a:xfrm>
          <a:prstGeom prst="rect">
            <a:avLst/>
          </a:prstGeom>
          <a:noFill/>
          <a:ln w="9525">
            <a:noFill/>
            <a:miter lim="800000"/>
            <a:headEnd/>
            <a:tailEnd/>
          </a:ln>
        </p:spPr>
        <p:txBody>
          <a:bodyPr>
            <a:spAutoFit/>
          </a:bodyPr>
          <a:lstStyle/>
          <a:p>
            <a:r>
              <a:rPr lang="ru-RU">
                <a:latin typeface="Calibri" pitchFamily="34" charset="0"/>
              </a:rPr>
              <a:t>Обережно! Акумуляторні батареї</a:t>
            </a:r>
          </a:p>
        </p:txBody>
      </p:sp>
      <p:sp>
        <p:nvSpPr>
          <p:cNvPr id="34826" name="Rectangle 11"/>
          <p:cNvSpPr>
            <a:spLocks noChangeArrowheads="1"/>
          </p:cNvSpPr>
          <p:nvPr/>
        </p:nvSpPr>
        <p:spPr bwMode="auto">
          <a:xfrm>
            <a:off x="1403350" y="981075"/>
            <a:ext cx="1223963" cy="792163"/>
          </a:xfrm>
          <a:prstGeom prst="rect">
            <a:avLst/>
          </a:prstGeom>
          <a:solidFill>
            <a:schemeClr val="bg1"/>
          </a:solidFill>
          <a:ln w="9525">
            <a:solidFill>
              <a:schemeClr val="tx1"/>
            </a:solidFill>
            <a:miter lim="800000"/>
            <a:headEnd/>
            <a:tailEnd/>
          </a:ln>
        </p:spPr>
        <p:txBody>
          <a:bodyPr wrap="none" anchor="ctr"/>
          <a:lstStyle/>
          <a:p>
            <a:pPr algn="ctr"/>
            <a:r>
              <a:rPr lang="uk-UA"/>
              <a:t>СТІЙ! </a:t>
            </a:r>
          </a:p>
          <a:p>
            <a:pPr algn="ctr"/>
            <a:r>
              <a:rPr lang="uk-UA"/>
              <a:t>Напруга.</a:t>
            </a:r>
            <a:endParaRPr lang="ru-RU"/>
          </a:p>
        </p:txBody>
      </p:sp>
      <p:sp>
        <p:nvSpPr>
          <p:cNvPr id="34827" name="Rectangle 12"/>
          <p:cNvSpPr>
            <a:spLocks noChangeArrowheads="1"/>
          </p:cNvSpPr>
          <p:nvPr/>
        </p:nvSpPr>
        <p:spPr bwMode="auto">
          <a:xfrm>
            <a:off x="4140200" y="908050"/>
            <a:ext cx="1295400" cy="1008063"/>
          </a:xfrm>
          <a:prstGeom prst="rect">
            <a:avLst/>
          </a:prstGeom>
          <a:solidFill>
            <a:schemeClr val="bg1"/>
          </a:solidFill>
          <a:ln w="9525">
            <a:solidFill>
              <a:schemeClr val="tx1"/>
            </a:solidFill>
            <a:miter lim="800000"/>
            <a:headEnd/>
            <a:tailEnd/>
          </a:ln>
        </p:spPr>
        <p:txBody>
          <a:bodyPr wrap="none" anchor="ctr"/>
          <a:lstStyle/>
          <a:p>
            <a:pPr algn="ctr"/>
            <a:r>
              <a:rPr lang="uk-UA" sz="1400"/>
              <a:t>Випробову- </a:t>
            </a:r>
          </a:p>
          <a:p>
            <a:pPr algn="ctr"/>
            <a:r>
              <a:rPr lang="uk-UA" sz="1400"/>
              <a:t>вання </a:t>
            </a:r>
          </a:p>
          <a:p>
            <a:pPr algn="ctr"/>
            <a:r>
              <a:rPr lang="uk-UA" sz="1400"/>
              <a:t>небезпечне </a:t>
            </a:r>
          </a:p>
          <a:p>
            <a:pPr algn="ctr"/>
            <a:r>
              <a:rPr lang="uk-UA" sz="1400"/>
              <a:t>для життя!</a:t>
            </a:r>
            <a:endParaRPr lang="ru-RU" sz="1400"/>
          </a:p>
        </p:txBody>
      </p:sp>
      <p:sp>
        <p:nvSpPr>
          <p:cNvPr id="34828" name="Rectangle 13"/>
          <p:cNvSpPr>
            <a:spLocks noChangeArrowheads="1"/>
          </p:cNvSpPr>
          <p:nvPr/>
        </p:nvSpPr>
        <p:spPr bwMode="auto">
          <a:xfrm>
            <a:off x="7019925" y="908050"/>
            <a:ext cx="1368425" cy="1081088"/>
          </a:xfrm>
          <a:prstGeom prst="rect">
            <a:avLst/>
          </a:prstGeom>
          <a:solidFill>
            <a:schemeClr val="bg1"/>
          </a:solidFill>
          <a:ln w="9525">
            <a:solidFill>
              <a:schemeClr val="tx1"/>
            </a:solidFill>
            <a:miter lim="800000"/>
            <a:headEnd/>
            <a:tailEnd/>
          </a:ln>
        </p:spPr>
        <p:txBody>
          <a:bodyPr wrap="none" anchor="ctr"/>
          <a:lstStyle/>
          <a:p>
            <a:pPr algn="ctr"/>
            <a:r>
              <a:rPr lang="uk-UA"/>
              <a:t>НЕ ВЛІЗАЙ!</a:t>
            </a:r>
          </a:p>
          <a:p>
            <a:pPr algn="ctr"/>
            <a:r>
              <a:rPr lang="uk-UA"/>
              <a:t>Уб</a:t>
            </a:r>
            <a:r>
              <a:rPr lang="en-US"/>
              <a:t>’</a:t>
            </a:r>
            <a:r>
              <a:rPr lang="ru-RU"/>
              <a:t>э.</a:t>
            </a:r>
          </a:p>
        </p:txBody>
      </p:sp>
      <p:sp>
        <p:nvSpPr>
          <p:cNvPr id="34829" name="Rectangle 14"/>
          <p:cNvSpPr>
            <a:spLocks noChangeArrowheads="1"/>
          </p:cNvSpPr>
          <p:nvPr/>
        </p:nvSpPr>
        <p:spPr bwMode="auto">
          <a:xfrm>
            <a:off x="827088" y="2708275"/>
            <a:ext cx="2016125" cy="1081088"/>
          </a:xfrm>
          <a:prstGeom prst="rect">
            <a:avLst/>
          </a:prstGeom>
          <a:solidFill>
            <a:schemeClr val="bg1"/>
          </a:solidFill>
          <a:ln w="9525">
            <a:solidFill>
              <a:schemeClr val="tx1"/>
            </a:solidFill>
            <a:miter lim="800000"/>
            <a:headEnd/>
            <a:tailEnd/>
          </a:ln>
        </p:spPr>
        <p:txBody>
          <a:bodyPr wrap="none" anchor="ctr"/>
          <a:lstStyle/>
          <a:p>
            <a:pPr algn="ctr"/>
            <a:r>
              <a:rPr lang="ru-RU" sz="1600"/>
              <a:t>Небезпечне </a:t>
            </a:r>
          </a:p>
          <a:p>
            <a:pPr algn="ctr"/>
            <a:r>
              <a:rPr lang="ru-RU" sz="1600"/>
              <a:t>електричне поле. </a:t>
            </a:r>
          </a:p>
          <a:p>
            <a:pPr algn="ctr"/>
            <a:r>
              <a:rPr lang="ru-RU" sz="1600"/>
              <a:t>Без засобів захисту </a:t>
            </a:r>
          </a:p>
          <a:p>
            <a:pPr algn="ctr"/>
            <a:r>
              <a:rPr lang="ru-RU" sz="1600"/>
              <a:t>прохід заборонено.</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642938" y="2571750"/>
            <a:ext cx="8143875" cy="366713"/>
          </a:xfrm>
          <a:prstGeom prst="rect">
            <a:avLst/>
          </a:prstGeom>
          <a:noFill/>
          <a:ln w="9525">
            <a:noFill/>
            <a:miter lim="800000"/>
            <a:headEnd/>
            <a:tailEnd/>
          </a:ln>
        </p:spPr>
        <p:txBody>
          <a:bodyPr>
            <a:spAutoFit/>
          </a:bodyPr>
          <a:lstStyle/>
          <a:p>
            <a:pPr algn="ctr"/>
            <a:r>
              <a:rPr lang="ru-RU">
                <a:latin typeface="Calibri" pitchFamily="34" charset="0"/>
              </a:rPr>
              <a:t>Для вказання місцезнаходження різноманітних об</a:t>
            </a:r>
            <a:r>
              <a:rPr lang="en-US">
                <a:latin typeface="Calibri" pitchFamily="34" charset="0"/>
              </a:rPr>
              <a:t>’</a:t>
            </a:r>
            <a:r>
              <a:rPr lang="uk-UA">
                <a:latin typeface="Calibri" pitchFamily="34" charset="0"/>
              </a:rPr>
              <a:t>єктів.</a:t>
            </a:r>
            <a:endParaRPr lang="ru-RU">
              <a:latin typeface="Calibri" pitchFamily="34" charset="0"/>
            </a:endParaRPr>
          </a:p>
        </p:txBody>
      </p:sp>
      <p:pic>
        <p:nvPicPr>
          <p:cNvPr id="35842" name="Picture 2"/>
          <p:cNvPicPr>
            <a:picLocks noChangeAspect="1" noChangeArrowheads="1"/>
          </p:cNvPicPr>
          <p:nvPr/>
        </p:nvPicPr>
        <p:blipFill>
          <a:blip r:embed="rId2"/>
          <a:srcRect/>
          <a:stretch>
            <a:fillRect/>
          </a:stretch>
        </p:blipFill>
        <p:spPr bwMode="auto">
          <a:xfrm>
            <a:off x="1428750" y="1071563"/>
            <a:ext cx="2476500" cy="1200150"/>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5500688" y="642938"/>
            <a:ext cx="2428875" cy="1838325"/>
          </a:xfrm>
          <a:prstGeom prst="rect">
            <a:avLst/>
          </a:prstGeom>
          <a:noFill/>
          <a:ln w="9525">
            <a:noFill/>
            <a:miter lim="800000"/>
            <a:headEnd/>
            <a:tailEnd/>
          </a:ln>
        </p:spPr>
      </p:pic>
      <p:sp>
        <p:nvSpPr>
          <p:cNvPr id="35844" name="Прямоугольник 4"/>
          <p:cNvSpPr>
            <a:spLocks noChangeArrowheads="1"/>
          </p:cNvSpPr>
          <p:nvPr/>
        </p:nvSpPr>
        <p:spPr bwMode="auto">
          <a:xfrm>
            <a:off x="285750" y="3571875"/>
            <a:ext cx="8358188" cy="2528888"/>
          </a:xfrm>
          <a:prstGeom prst="rect">
            <a:avLst/>
          </a:prstGeom>
          <a:noFill/>
          <a:ln w="9525">
            <a:noFill/>
            <a:miter lim="800000"/>
            <a:headEnd/>
            <a:tailEnd/>
          </a:ln>
        </p:spPr>
        <p:txBody>
          <a:bodyPr>
            <a:spAutoFit/>
          </a:bodyPr>
          <a:lstStyle/>
          <a:p>
            <a:pPr algn="ctr"/>
            <a:r>
              <a:rPr lang="ru-RU" sz="3200">
                <a:solidFill>
                  <a:srgbClr val="FF0000"/>
                </a:solidFill>
                <a:latin typeface="Calibri" pitchFamily="34" charset="0"/>
              </a:rPr>
              <a:t>Пам</a:t>
            </a:r>
            <a:r>
              <a:rPr lang="en-US" sz="3200">
                <a:solidFill>
                  <a:srgbClr val="FF0000"/>
                </a:solidFill>
                <a:latin typeface="Calibri" pitchFamily="34" charset="0"/>
              </a:rPr>
              <a:t>’</a:t>
            </a:r>
            <a:r>
              <a:rPr lang="uk-UA" sz="3200">
                <a:solidFill>
                  <a:srgbClr val="FF0000"/>
                </a:solidFill>
                <a:latin typeface="Calibri" pitchFamily="34" charset="0"/>
              </a:rPr>
              <a:t>ятайте</a:t>
            </a:r>
            <a:r>
              <a:rPr lang="ru-RU" sz="3200">
                <a:solidFill>
                  <a:srgbClr val="FF0000"/>
                </a:solidFill>
                <a:latin typeface="Calibri" pitchFamily="34" charset="0"/>
              </a:rPr>
              <a:t>! Правильне користування електроенергією, дотримання правил улаштування та експлуатації електроустановок практично виключають можливість ураження електричним струмом.</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395288" y="274638"/>
            <a:ext cx="8291512" cy="4017962"/>
          </a:xfrm>
        </p:spPr>
        <p:txBody>
          <a:bodyPr/>
          <a:lstStyle/>
          <a:p>
            <a:pPr eaLnBrk="1" hangingPunct="1"/>
            <a:r>
              <a:rPr lang="ru-RU" sz="2800" smtClean="0"/>
              <a:t>Використані джерела:</a:t>
            </a:r>
            <a:br>
              <a:rPr lang="ru-RU" sz="2800" smtClean="0"/>
            </a:br>
            <a:r>
              <a:rPr lang="ru-RU" sz="2800" smtClean="0"/>
              <a:t>1.  </a:t>
            </a:r>
            <a:r>
              <a:rPr lang="en-US" sz="4000" smtClean="0">
                <a:hlinkClick r:id="rId2"/>
              </a:rPr>
              <a:t>www.profobr.sibcity.ru</a:t>
            </a:r>
            <a:r>
              <a:rPr lang="uk-UA" sz="4000" smtClean="0"/>
              <a:t/>
            </a:r>
            <a:br>
              <a:rPr lang="uk-UA" sz="4000" smtClean="0"/>
            </a:br>
            <a:r>
              <a:rPr lang="ru-RU" sz="4000" smtClean="0"/>
              <a:t> </a:t>
            </a:r>
            <a:r>
              <a:rPr lang="ru-RU" sz="2800" smtClean="0"/>
              <a:t>2.  Дядькина Л.В. Памятка по инструктажу.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1214438" y="428625"/>
            <a:ext cx="6929437" cy="4643438"/>
          </a:xfrm>
          <a:prstGeom prst="rect">
            <a:avLst/>
          </a:prstGeom>
          <a:noFill/>
          <a:ln w="9525">
            <a:noFill/>
            <a:miter lim="800000"/>
            <a:headEnd/>
            <a:tailEnd/>
          </a:ln>
        </p:spPr>
      </p:pic>
      <p:sp>
        <p:nvSpPr>
          <p:cNvPr id="15362" name="Прямоугольник 2"/>
          <p:cNvSpPr>
            <a:spLocks noChangeArrowheads="1"/>
          </p:cNvSpPr>
          <p:nvPr/>
        </p:nvSpPr>
        <p:spPr bwMode="auto">
          <a:xfrm>
            <a:off x="1357313" y="5214938"/>
            <a:ext cx="6357937" cy="1187450"/>
          </a:xfrm>
          <a:prstGeom prst="rect">
            <a:avLst/>
          </a:prstGeom>
          <a:noFill/>
          <a:ln w="9525">
            <a:noFill/>
            <a:miter lim="800000"/>
            <a:headEnd/>
            <a:tailEnd/>
          </a:ln>
        </p:spPr>
        <p:txBody>
          <a:bodyPr>
            <a:spAutoFit/>
          </a:bodyPr>
          <a:lstStyle/>
          <a:p>
            <a:pPr algn="ctr"/>
            <a:r>
              <a:rPr lang="ru-RU" sz="2400"/>
              <a:t>Необхідно пам</a:t>
            </a:r>
            <a:r>
              <a:rPr lang="en-US" sz="2400"/>
              <a:t>’</a:t>
            </a:r>
            <a:r>
              <a:rPr lang="uk-UA" sz="2400"/>
              <a:t>ятати про небезпеку</a:t>
            </a:r>
            <a:r>
              <a:rPr lang="ru-RU" sz="2400">
                <a:latin typeface="Calibri" pitchFamily="34" charset="0"/>
              </a:rPr>
              <a:t> </a:t>
            </a:r>
            <a:r>
              <a:rPr lang="ru-RU" sz="2400"/>
              <a:t>електричного струму при</a:t>
            </a:r>
            <a:r>
              <a:rPr lang="ru-RU" sz="2400">
                <a:latin typeface="Calibri" pitchFamily="34" charset="0"/>
              </a:rPr>
              <a:t> </a:t>
            </a:r>
            <a:r>
              <a:rPr lang="ru-RU" sz="2400"/>
              <a:t>недбалому або</a:t>
            </a:r>
          </a:p>
          <a:p>
            <a:pPr algn="ctr"/>
            <a:r>
              <a:rPr lang="ru-RU" sz="2400"/>
              <a:t>Необережному поводженню з ним</a:t>
            </a:r>
            <a:r>
              <a:rPr lang="ru-RU" sz="2400">
                <a:latin typeface="Calibri"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571500" y="4572000"/>
            <a:ext cx="7929563" cy="1739900"/>
          </a:xfrm>
          <a:prstGeom prst="rect">
            <a:avLst/>
          </a:prstGeom>
          <a:noFill/>
          <a:ln w="9525">
            <a:noFill/>
            <a:miter lim="800000"/>
            <a:headEnd/>
            <a:tailEnd/>
          </a:ln>
        </p:spPr>
        <p:txBody>
          <a:bodyPr>
            <a:spAutoFit/>
          </a:bodyPr>
          <a:lstStyle/>
          <a:p>
            <a:r>
              <a:rPr lang="ru-RU">
                <a:latin typeface="Times New Roman" pitchFamily="18" charset="0"/>
              </a:rPr>
              <a:t>Електричний струм вражає раптово, коли людина опиняється</a:t>
            </a:r>
          </a:p>
          <a:p>
            <a:r>
              <a:rPr lang="ru-RU">
                <a:latin typeface="Times New Roman" pitchFamily="18" charset="0"/>
              </a:rPr>
              <a:t>Включеною в ланцюг проходження струму. Небезпечна ситуація виникає тоді,</a:t>
            </a:r>
          </a:p>
          <a:p>
            <a:r>
              <a:rPr lang="ru-RU">
                <a:latin typeface="Times New Roman" pitchFamily="18" charset="0"/>
              </a:rPr>
              <a:t>Коли вона з однієї сторони торкається неізольованого дроту, проводки з порушеною ізоляцією, металічного корпусу електроприбору з несправною ізоляцією або іншого металічного предмета, що випадково виявився під напругою, а з іншого боку – землі, заземлених предметів, труб та інш.</a:t>
            </a:r>
          </a:p>
        </p:txBody>
      </p:sp>
      <p:pic>
        <p:nvPicPr>
          <p:cNvPr id="16386" name="Picture 2"/>
          <p:cNvPicPr>
            <a:picLocks noChangeAspect="1" noChangeArrowheads="1"/>
          </p:cNvPicPr>
          <p:nvPr/>
        </p:nvPicPr>
        <p:blipFill>
          <a:blip r:embed="rId2"/>
          <a:srcRect/>
          <a:stretch>
            <a:fillRect/>
          </a:stretch>
        </p:blipFill>
        <p:spPr bwMode="auto">
          <a:xfrm>
            <a:off x="1714500" y="357188"/>
            <a:ext cx="5857875" cy="4214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928688" y="571500"/>
            <a:ext cx="7000875" cy="3857625"/>
          </a:xfrm>
          <a:prstGeom prst="rect">
            <a:avLst/>
          </a:prstGeom>
          <a:noFill/>
          <a:ln w="9525">
            <a:noFill/>
            <a:miter lim="800000"/>
            <a:headEnd/>
            <a:tailEnd/>
          </a:ln>
        </p:spPr>
      </p:pic>
      <p:sp>
        <p:nvSpPr>
          <p:cNvPr id="17410" name="Прямоугольник 3"/>
          <p:cNvSpPr>
            <a:spLocks noChangeArrowheads="1"/>
          </p:cNvSpPr>
          <p:nvPr/>
        </p:nvSpPr>
        <p:spPr bwMode="auto">
          <a:xfrm>
            <a:off x="214313" y="4500563"/>
            <a:ext cx="8715375" cy="1739900"/>
          </a:xfrm>
          <a:prstGeom prst="rect">
            <a:avLst/>
          </a:prstGeom>
          <a:noFill/>
          <a:ln w="9525">
            <a:noFill/>
            <a:miter lim="800000"/>
            <a:headEnd/>
            <a:tailEnd/>
          </a:ln>
        </p:spPr>
        <p:txBody>
          <a:bodyPr>
            <a:spAutoFit/>
          </a:bodyPr>
          <a:lstStyle/>
          <a:p>
            <a:r>
              <a:rPr lang="ru-RU">
                <a:latin typeface="Calibri" pitchFamily="34" charset="0"/>
              </a:rPr>
              <a:t>Т</a:t>
            </a:r>
            <a:r>
              <a:rPr lang="uk-UA"/>
              <a:t>і</a:t>
            </a:r>
            <a:r>
              <a:rPr lang="ru-RU">
                <a:latin typeface="Calibri" pitchFamily="34" charset="0"/>
              </a:rPr>
              <a:t>ло лю</a:t>
            </a:r>
            <a:r>
              <a:rPr lang="ru-RU"/>
              <a:t>д</a:t>
            </a:r>
            <a:r>
              <a:rPr lang="ru-RU">
                <a:latin typeface="Calibri" pitchFamily="34" charset="0"/>
              </a:rPr>
              <a:t>ини є провідником електоричного струму. Основну величину опору тіла людини складає поверхневий шкіряний покрив (товщина 0,2 мм). Опір шкіри різко зменшується при її пошкодженні (порізи, царапини, мікротравмування), наявності вологи на поверхні шкіри, інтенсивному потовиділенні і забрудненні. При напрусі 200-300 В настає</a:t>
            </a:r>
            <a:r>
              <a:rPr lang="en-US">
                <a:latin typeface="Calibri" pitchFamily="34" charset="0"/>
              </a:rPr>
              <a:t> </a:t>
            </a:r>
            <a:r>
              <a:rPr lang="ru-RU">
                <a:latin typeface="Calibri" pitchFamily="34" charset="0"/>
              </a:rPr>
              <a:t>електричний порив верхнього шару шкіри.</a:t>
            </a:r>
            <a:r>
              <a:rPr lang="en-US">
                <a:latin typeface="Calibri" pitchFamily="34" charset="0"/>
              </a:rPr>
              <a:t> </a:t>
            </a:r>
            <a:r>
              <a:rPr lang="ru-RU">
                <a:latin typeface="Calibri" pitchFamily="34" charset="0"/>
              </a:rPr>
              <a:t>Найбільш небезпечно, коли струм прходить через життєво важливі органи - серце, легкі, головний мозок.</a:t>
            </a:r>
          </a:p>
        </p:txBody>
      </p:sp>
      <p:sp>
        <p:nvSpPr>
          <p:cNvPr id="17411" name="Прямоугольник 4"/>
          <p:cNvSpPr>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ctr"/>
            <a:r>
              <a:rPr lang="ru-RU">
                <a:solidFill>
                  <a:srgbClr val="C00000"/>
                </a:solidFill>
                <a:latin typeface="Calibri" pitchFamily="34" charset="0"/>
              </a:rPr>
              <a:t>З медичної точки зору проходження струму через тіло є основним травмуючим фактором.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uk-UA" smtClean="0">
                <a:latin typeface="Arial" charset="0"/>
              </a:rPr>
              <a:t>Дія електричного струму</a:t>
            </a:r>
            <a:endParaRPr lang="ru-RU" smtClean="0">
              <a:latin typeface="Arial" charset="0"/>
            </a:endParaRPr>
          </a:p>
        </p:txBody>
      </p:sp>
      <p:sp>
        <p:nvSpPr>
          <p:cNvPr id="37891" name="Rectangle 3"/>
          <p:cNvSpPr>
            <a:spLocks noGrp="1"/>
          </p:cNvSpPr>
          <p:nvPr>
            <p:ph type="body" idx="1"/>
          </p:nvPr>
        </p:nvSpPr>
        <p:spPr/>
        <p:txBody>
          <a:bodyPr/>
          <a:lstStyle/>
          <a:p>
            <a:pPr>
              <a:buFont typeface="Arial" charset="0"/>
              <a:buNone/>
            </a:pPr>
            <a:r>
              <a:rPr lang="uk-UA" b="1" smtClean="0">
                <a:latin typeface="Arial" charset="0"/>
              </a:rPr>
              <a:t>І ст. – електроудар</a:t>
            </a:r>
            <a:r>
              <a:rPr lang="uk-UA" smtClean="0">
                <a:latin typeface="Arial" charset="0"/>
              </a:rPr>
              <a:t>: </a:t>
            </a:r>
          </a:p>
          <a:p>
            <a:pPr>
              <a:buFont typeface="Arial" charset="0"/>
              <a:buNone/>
            </a:pPr>
            <a:r>
              <a:rPr lang="uk-UA" smtClean="0">
                <a:latin typeface="Arial" charset="0"/>
              </a:rPr>
              <a:t>           І ст. – без втрати свідомості</a:t>
            </a:r>
          </a:p>
          <a:p>
            <a:pPr>
              <a:buFont typeface="Arial" charset="0"/>
              <a:buNone/>
            </a:pPr>
            <a:r>
              <a:rPr lang="uk-UA" smtClean="0">
                <a:latin typeface="Arial" charset="0"/>
              </a:rPr>
              <a:t>           ІІ ст. – із втратою світодомості, без порушення серц.діяльності</a:t>
            </a:r>
          </a:p>
          <a:p>
            <a:pPr>
              <a:buFont typeface="Arial" charset="0"/>
              <a:buNone/>
            </a:pPr>
            <a:r>
              <a:rPr lang="uk-UA" smtClean="0">
                <a:latin typeface="Arial" charset="0"/>
              </a:rPr>
              <a:t>           ІІІ ст. - із втратою світодомості з порушенням серц.діяльності</a:t>
            </a:r>
          </a:p>
          <a:p>
            <a:pPr>
              <a:buFont typeface="Arial" charset="0"/>
              <a:buNone/>
            </a:pPr>
            <a:r>
              <a:rPr lang="uk-UA" smtClean="0">
                <a:latin typeface="Arial" charset="0"/>
              </a:rPr>
              <a:t>           І</a:t>
            </a:r>
            <a:r>
              <a:rPr lang="en-US" smtClean="0">
                <a:latin typeface="Arial" charset="0"/>
              </a:rPr>
              <a:t>V</a:t>
            </a:r>
            <a:r>
              <a:rPr lang="uk-UA" smtClean="0">
                <a:latin typeface="Arial" charset="0"/>
              </a:rPr>
              <a:t> ст. – клінічна смерть (3-4 хв.)</a:t>
            </a:r>
            <a:endParaRPr lang="ru-RU" smtClean="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uk-UA" smtClean="0">
                <a:latin typeface="Arial" charset="0"/>
              </a:rPr>
              <a:t>Дія електричного струму</a:t>
            </a:r>
            <a:endParaRPr lang="ru-RU" smtClean="0">
              <a:latin typeface="Arial" charset="0"/>
            </a:endParaRPr>
          </a:p>
        </p:txBody>
      </p:sp>
      <p:sp>
        <p:nvSpPr>
          <p:cNvPr id="38915" name="Rectangle 3"/>
          <p:cNvSpPr>
            <a:spLocks noGrp="1"/>
          </p:cNvSpPr>
          <p:nvPr>
            <p:ph type="body" idx="1"/>
          </p:nvPr>
        </p:nvSpPr>
        <p:spPr/>
        <p:txBody>
          <a:bodyPr/>
          <a:lstStyle/>
          <a:p>
            <a:pPr>
              <a:buFont typeface="Arial" charset="0"/>
              <a:buNone/>
            </a:pPr>
            <a:r>
              <a:rPr lang="uk-UA" b="1" smtClean="0">
                <a:latin typeface="Arial" charset="0"/>
              </a:rPr>
              <a:t>ІІ ступінь – опіки</a:t>
            </a:r>
          </a:p>
          <a:p>
            <a:pPr>
              <a:buFont typeface="Arial" charset="0"/>
              <a:buNone/>
            </a:pPr>
            <a:r>
              <a:rPr lang="uk-UA" smtClean="0">
                <a:latin typeface="Arial" charset="0"/>
              </a:rPr>
              <a:t>		І ст. – почервоніння</a:t>
            </a:r>
          </a:p>
          <a:p>
            <a:pPr>
              <a:buFont typeface="Arial" charset="0"/>
              <a:buNone/>
            </a:pPr>
            <a:r>
              <a:rPr lang="uk-UA" smtClean="0">
                <a:latin typeface="Arial" charset="0"/>
              </a:rPr>
              <a:t>		ІІ ст. – пухлини</a:t>
            </a:r>
          </a:p>
          <a:p>
            <a:pPr>
              <a:buFont typeface="Arial" charset="0"/>
              <a:buNone/>
            </a:pPr>
            <a:r>
              <a:rPr lang="uk-UA" smtClean="0">
                <a:latin typeface="Arial" charset="0"/>
              </a:rPr>
              <a:t>		ІІІ ст. – обвуглення шкіри, м</a:t>
            </a:r>
            <a:r>
              <a:rPr lang="en-US" smtClean="0">
                <a:latin typeface="Arial" charset="0"/>
              </a:rPr>
              <a:t>’</a:t>
            </a:r>
            <a:r>
              <a:rPr lang="uk-UA" smtClean="0">
                <a:latin typeface="Arial" charset="0"/>
              </a:rPr>
              <a:t>язів</a:t>
            </a:r>
          </a:p>
          <a:p>
            <a:pPr>
              <a:buFont typeface="Arial" charset="0"/>
              <a:buNone/>
            </a:pPr>
            <a:r>
              <a:rPr lang="uk-UA" smtClean="0">
                <a:latin typeface="Arial" charset="0"/>
              </a:rPr>
              <a:t>		І</a:t>
            </a:r>
            <a:r>
              <a:rPr lang="en-US" smtClean="0">
                <a:latin typeface="Arial" charset="0"/>
              </a:rPr>
              <a:t>V</a:t>
            </a:r>
            <a:r>
              <a:rPr lang="uk-UA" smtClean="0">
                <a:latin typeface="Arial" charset="0"/>
              </a:rPr>
              <a:t> ст.  - обвуглення м</a:t>
            </a:r>
            <a:r>
              <a:rPr lang="en-US" smtClean="0">
                <a:latin typeface="Arial" charset="0"/>
              </a:rPr>
              <a:t>’</a:t>
            </a:r>
            <a:r>
              <a:rPr lang="uk-UA" smtClean="0">
                <a:latin typeface="Arial" charset="0"/>
              </a:rPr>
              <a:t>язів, кітсток</a:t>
            </a:r>
          </a:p>
          <a:p>
            <a:pPr>
              <a:buFont typeface="Arial" charset="0"/>
              <a:buNone/>
            </a:pPr>
            <a:r>
              <a:rPr lang="uk-UA" b="1" smtClean="0">
                <a:latin typeface="Arial" charset="0"/>
              </a:rPr>
              <a:t>ІІІ ступінь  – електроофтальмія</a:t>
            </a:r>
          </a:p>
          <a:p>
            <a:pPr>
              <a:buFont typeface="Arial" charset="0"/>
              <a:buNone/>
            </a:pPr>
            <a:r>
              <a:rPr lang="uk-UA" b="1" smtClean="0">
                <a:latin typeface="Arial" charset="0"/>
              </a:rPr>
              <a:t>І</a:t>
            </a:r>
            <a:r>
              <a:rPr lang="en-US" b="1" smtClean="0">
                <a:latin typeface="Arial" charset="0"/>
              </a:rPr>
              <a:t>V</a:t>
            </a:r>
            <a:r>
              <a:rPr lang="uk-UA" b="1" smtClean="0">
                <a:latin typeface="Arial" charset="0"/>
              </a:rPr>
              <a:t> ступінь - шок</a:t>
            </a:r>
            <a:endParaRPr lang="ru-RU" b="1" smtClean="0">
              <a:latin typeface="Arial" charset="0"/>
            </a:endParaRPr>
          </a:p>
          <a:p>
            <a:pPr>
              <a:buFont typeface="Arial" charset="0"/>
              <a:buNone/>
            </a:pPr>
            <a:endParaRPr lang="ru-RU" b="1" smtClean="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57188" y="357188"/>
            <a:ext cx="4214812" cy="5572125"/>
          </a:xfrm>
          <a:prstGeom prst="rect">
            <a:avLst/>
          </a:prstGeom>
          <a:noFill/>
          <a:ln w="9525">
            <a:noFill/>
            <a:miter lim="800000"/>
            <a:headEnd/>
            <a:tailEnd/>
          </a:ln>
        </p:spPr>
      </p:pic>
      <p:sp>
        <p:nvSpPr>
          <p:cNvPr id="18434" name="Rectangle 3"/>
          <p:cNvSpPr>
            <a:spLocks noChangeArrowheads="1"/>
          </p:cNvSpPr>
          <p:nvPr/>
        </p:nvSpPr>
        <p:spPr bwMode="auto">
          <a:xfrm>
            <a:off x="4786313" y="454025"/>
            <a:ext cx="4000500" cy="4446588"/>
          </a:xfrm>
          <a:prstGeom prst="rect">
            <a:avLst/>
          </a:prstGeom>
          <a:noFill/>
          <a:ln w="9525">
            <a:noFill/>
            <a:miter lim="800000"/>
            <a:headEnd/>
            <a:tailEnd/>
          </a:ln>
        </p:spPr>
        <p:txBody>
          <a:bodyPr anchor="ctr">
            <a:spAutoFit/>
          </a:bodyPr>
          <a:lstStyle/>
          <a:p>
            <a:r>
              <a:rPr lang="ru-RU" sz="2200">
                <a:latin typeface="Calibri" pitchFamily="34" charset="0"/>
              </a:rPr>
              <a:t>При ураженні електричним струмом неохідно швидко звільнити постраждалого від дії струму – терміново вимкнути за допомогою вимикача, рубильника або штепсельного розйому, а також шляхом викручування пробок або відключення пакетних чи автоматичних вимикачів на щитку ту частину електроустановки, якої торкається постраждалий.</a:t>
            </a:r>
            <a:endParaRPr lang="ru-RU" sz="2200"/>
          </a:p>
        </p:txBody>
      </p:sp>
      <p:sp>
        <p:nvSpPr>
          <p:cNvPr id="18435" name="Прямоугольник 3"/>
          <p:cNvSpPr>
            <a:spLocks noChangeArrowheads="1"/>
          </p:cNvSpPr>
          <p:nvPr/>
        </p:nvSpPr>
        <p:spPr bwMode="auto">
          <a:xfrm>
            <a:off x="428625" y="6143625"/>
            <a:ext cx="5214938" cy="641350"/>
          </a:xfrm>
          <a:prstGeom prst="rect">
            <a:avLst/>
          </a:prstGeom>
          <a:noFill/>
          <a:ln w="9525">
            <a:noFill/>
            <a:miter lim="800000"/>
            <a:headEnd/>
            <a:tailEnd/>
          </a:ln>
        </p:spPr>
        <p:txBody>
          <a:bodyPr>
            <a:spAutoFit/>
          </a:bodyPr>
          <a:lstStyle/>
          <a:p>
            <a:r>
              <a:rPr lang="ru-RU">
                <a:latin typeface="Times New Roman" pitchFamily="18" charset="0"/>
              </a:rPr>
              <a:t>Звільнення постраждалого від дії струму</a:t>
            </a:r>
            <a:r>
              <a:rPr lang="ru-RU">
                <a:latin typeface="Calibri" pitchFamily="34" charset="0"/>
              </a:rPr>
              <a:t> </a:t>
            </a:r>
          </a:p>
          <a:p>
            <a:r>
              <a:rPr lang="ru-RU">
                <a:latin typeface="Calibri" pitchFamily="34" charset="0"/>
              </a:rPr>
              <a:t>шляхом відключення електроустановки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428625" y="4857750"/>
            <a:ext cx="8429625" cy="1465263"/>
          </a:xfrm>
          <a:prstGeom prst="rect">
            <a:avLst/>
          </a:prstGeom>
          <a:noFill/>
          <a:ln w="9525">
            <a:noFill/>
            <a:miter lim="800000"/>
            <a:headEnd/>
            <a:tailEnd/>
          </a:ln>
        </p:spPr>
        <p:txBody>
          <a:bodyPr>
            <a:spAutoFit/>
          </a:bodyPr>
          <a:lstStyle/>
          <a:p>
            <a:pPr algn="ctr"/>
            <a:r>
              <a:rPr lang="ru-RU">
                <a:latin typeface="Calibri" pitchFamily="34" charset="0"/>
              </a:rPr>
              <a:t>Постраждалий, який знаходиться в ланцюгу струму, сам є провідником електричного тсруму. Якщо електротравма доторканням до прибора (світильника) з порушеною ізоляцією або оголеному проводу електропроводки, потрібно перерізати чи перерубати дроти (кожний дріт окремо)</a:t>
            </a:r>
          </a:p>
          <a:p>
            <a:pPr algn="ctr"/>
            <a:r>
              <a:rPr lang="ru-RU">
                <a:latin typeface="Calibri" pitchFamily="34" charset="0"/>
              </a:rPr>
              <a:t>обценьками або іншим інструментом, що ріже, з ручкою з ізолюючого матеріалу.</a:t>
            </a:r>
          </a:p>
        </p:txBody>
      </p:sp>
      <p:pic>
        <p:nvPicPr>
          <p:cNvPr id="19458" name="Picture 2"/>
          <p:cNvPicPr>
            <a:picLocks noChangeAspect="1" noChangeArrowheads="1"/>
          </p:cNvPicPr>
          <p:nvPr/>
        </p:nvPicPr>
        <p:blipFill>
          <a:blip r:embed="rId2"/>
          <a:srcRect/>
          <a:stretch>
            <a:fillRect/>
          </a:stretch>
        </p:blipFill>
        <p:spPr bwMode="auto">
          <a:xfrm>
            <a:off x="1428750" y="214313"/>
            <a:ext cx="6786563" cy="44910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350</TotalTime>
  <Words>1040</Words>
  <Application>Microsoft Office PowerPoint</Application>
  <PresentationFormat>Экран (4:3)</PresentationFormat>
  <Paragraphs>102</Paragraphs>
  <Slides>26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26</vt:i4>
      </vt:variant>
    </vt:vector>
  </HeadingPairs>
  <TitlesOfParts>
    <vt:vector size="30" baseType="lpstr">
      <vt:lpstr>Arial</vt:lpstr>
      <vt:lpstr>Calibri</vt:lpstr>
      <vt:lpstr>Times New Roman</vt:lpstr>
      <vt:lpstr>Тема Office</vt:lpstr>
      <vt:lpstr>Інструктаж неелектричного персоналу для присвоєння І (першої) групи з електробезпеки</vt:lpstr>
      <vt:lpstr>Електроустановки </vt:lpstr>
      <vt:lpstr>Слайд 3</vt:lpstr>
      <vt:lpstr>Слайд 4</vt:lpstr>
      <vt:lpstr>Слайд 5</vt:lpstr>
      <vt:lpstr>Дія електричного струму</vt:lpstr>
      <vt:lpstr>Дія електричного струму</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Використані джерела: 1.  www.profobr.sibcity.ru  2.  Дядькина Л.В. Памятка по инструктажу.</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MVV</dc:creator>
  <cp:lastModifiedBy>COMP</cp:lastModifiedBy>
  <cp:revision>19</cp:revision>
  <dcterms:created xsi:type="dcterms:W3CDTF">2010-04-10T18:30:54Z</dcterms:created>
  <dcterms:modified xsi:type="dcterms:W3CDTF">2010-12-27T07:18:19Z</dcterms:modified>
</cp:coreProperties>
</file>